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9" r:id="rId2"/>
    <p:sldId id="339" r:id="rId3"/>
    <p:sldId id="341" r:id="rId4"/>
    <p:sldId id="340" r:id="rId5"/>
    <p:sldId id="308" r:id="rId6"/>
    <p:sldId id="314" r:id="rId7"/>
    <p:sldId id="353" r:id="rId8"/>
    <p:sldId id="318" r:id="rId9"/>
    <p:sldId id="351" r:id="rId10"/>
    <p:sldId id="320" r:id="rId11"/>
  </p:sldIdLst>
  <p:sldSz cx="9144000" cy="6858000" type="screen4x3"/>
  <p:notesSz cx="6858000" cy="96980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66CCFF"/>
    <a:srgbClr val="3C8C93"/>
    <a:srgbClr val="2EF0FA"/>
    <a:srgbClr val="97D256"/>
    <a:srgbClr val="99FF99"/>
    <a:srgbClr val="6699FF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41" autoAdjust="0"/>
    <p:restoredTop sz="91052" autoAdjust="0"/>
  </p:normalViewPr>
  <p:slideViewPr>
    <p:cSldViewPr>
      <p:cViewPr>
        <p:scale>
          <a:sx n="80" d="100"/>
          <a:sy n="80" d="100"/>
        </p:scale>
        <p:origin x="18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106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106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02253A7-F597-4AEC-A7D8-4D3E2A749C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3300" y="727075"/>
            <a:ext cx="4849813" cy="36369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06925"/>
            <a:ext cx="5486400" cy="436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106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106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6260D78-8315-4991-9F4F-BEB7B3437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8FA9CC-E12C-489A-BF69-986BCCDE77E8}" type="slidenum">
              <a:rPr lang="ru-RU" smtClean="0"/>
              <a:pPr/>
              <a:t>0</a:t>
            </a:fld>
            <a:endParaRPr lang="ru-RU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770F2-0FEE-4FC4-BA96-248A63F959FE}" type="datetime1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8EC70-5EC1-4328-9FC8-2234EEEBC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0" y="621506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82F9F-3BC1-415F-9268-A8800AAFB643}" type="datetime1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4313" y="621506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DE53B-4720-40A1-AE2C-A1663EAF54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04A12-ACAF-4BC0-8C0B-E03845F162C7}" type="datetime1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20B90-DBB3-4B2F-BA8D-022A45C231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0" y="6381750"/>
            <a:ext cx="500063" cy="476250"/>
          </a:xfrm>
        </p:spPr>
        <p:txBody>
          <a:bodyPr anchor="ctr" anchorCtr="1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36BE142-FD8B-4B71-B66F-42D129B5A7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67E45-9ED1-4E81-8CE4-9940B42EE5BE}" type="datetime1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48B05-D4D5-4D37-B349-5FE97DE84A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88B63-6E42-4CF4-8056-D9DF41CF9FE9}" type="datetime1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65BF9-705E-43B2-8A60-015B275D5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22528-EDB0-4C3A-9D5E-A859A3573CAB}" type="datetime1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A6EB8-466F-4ED1-B383-3EBCFFB7BB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A6E33-E76B-4CDE-9FB9-6C9D2710E011}" type="datetime1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2EE2F-A7B4-4A9B-954F-4D069B7F9D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AD92F-3F0F-4F23-87DE-A2B1272A5789}" type="datetime1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0B6C1-A79C-4D43-ACBD-EA40D68289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91631-33CB-4FA6-8CF6-FB46F4AEE384}" type="datetime1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07225-85D8-4DCB-B1C1-3827B63F4F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E3F03-C912-4462-8145-2251EFEC2EDA}" type="datetime1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9328F-33D5-4053-B60D-59D3C3D1B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F74D3-21DE-463D-8FE0-3ED866FDC6EA}" type="datetime1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05E51-602E-4C67-A45E-8FAC9D97C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fld id="{8CD25B3E-57ED-44A0-97E5-272B8E802BA2}" type="datetime1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AFF917D3-8652-4ECF-95F2-41092E749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7" r:id="rId1"/>
    <p:sldLayoutId id="2147484278" r:id="rId2"/>
    <p:sldLayoutId id="2147484279" r:id="rId3"/>
    <p:sldLayoutId id="2147484280" r:id="rId4"/>
    <p:sldLayoutId id="2147484281" r:id="rId5"/>
    <p:sldLayoutId id="2147484282" r:id="rId6"/>
    <p:sldLayoutId id="2147484283" r:id="rId7"/>
    <p:sldLayoutId id="2147484284" r:id="rId8"/>
    <p:sldLayoutId id="2147484285" r:id="rId9"/>
    <p:sldLayoutId id="2147484287" r:id="rId10"/>
    <p:sldLayoutId id="2147484286" r:id="rId11"/>
    <p:sldLayoutId id="2147484288" r:id="rId12"/>
  </p:sldLayoutIdLst>
  <p:transition spd="slow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5"/>
          <p:cNvSpPr>
            <a:spLocks noGrp="1"/>
          </p:cNvSpPr>
          <p:nvPr>
            <p:ph type="title"/>
          </p:nvPr>
        </p:nvSpPr>
        <p:spPr>
          <a:xfrm>
            <a:off x="0" y="620688"/>
            <a:ext cx="8785225" cy="4752975"/>
          </a:xfrm>
          <a:solidFill>
            <a:schemeClr val="bg1"/>
          </a:solidFill>
        </p:spPr>
        <p:txBody>
          <a:bodyPr/>
          <a:lstStyle/>
          <a:p>
            <a:pPr marL="92075">
              <a:tabLst>
                <a:tab pos="266700" algn="r"/>
                <a:tab pos="358775" algn="ctr"/>
              </a:tabLst>
              <a:defRPr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Итоги ремонтно-эксплуатационной деятельности   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Весьегонского РЭС за 2014 год.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Планы на 2015 год</a:t>
            </a:r>
            <a:endParaRPr lang="ru-RU" i="1" dirty="0" smtClean="0"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C19BDC-FB3E-4B86-8964-D3604A23E285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348880"/>
            <a:ext cx="827091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ЗА ВНИМАНИЕ!</a:t>
            </a:r>
            <a:endParaRPr lang="ru-RU" sz="4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dirty="0" smtClean="0"/>
              <a:t>ВЛ-10 кВ: 531,2 км</a:t>
            </a:r>
            <a:br>
              <a:rPr lang="ru-RU" dirty="0" smtClean="0"/>
            </a:br>
            <a:r>
              <a:rPr lang="ru-RU" dirty="0" smtClean="0"/>
              <a:t>ВЛ-0,4 кВ: 334,3 км</a:t>
            </a:r>
            <a:br>
              <a:rPr lang="ru-RU" dirty="0" smtClean="0"/>
            </a:br>
            <a:r>
              <a:rPr lang="ru-RU" dirty="0" smtClean="0"/>
              <a:t>ТП-10/0,4 кВ: 294 шт.</a:t>
            </a:r>
            <a:br>
              <a:rPr lang="ru-RU" dirty="0" smtClean="0"/>
            </a:br>
            <a:r>
              <a:rPr lang="ru-RU" dirty="0" smtClean="0"/>
              <a:t>РП-10 кВ: 1 шт.</a:t>
            </a:r>
            <a:br>
              <a:rPr lang="ru-RU" dirty="0" smtClean="0"/>
            </a:br>
            <a:r>
              <a:rPr lang="ru-RU" dirty="0" smtClean="0"/>
              <a:t>Общее количество </a:t>
            </a:r>
            <a:r>
              <a:rPr lang="ru-RU" dirty="0" err="1" smtClean="0"/>
              <a:t>у.е</a:t>
            </a:r>
            <a:r>
              <a:rPr lang="ru-RU" dirty="0" smtClean="0"/>
              <a:t>.: 2176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0B6C1-A79C-4D43-ACBD-EA40D682898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-136415" y="692696"/>
            <a:ext cx="877233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</a:t>
            </a:r>
            <a:r>
              <a:rPr lang="ru-RU" sz="4800" b="1" i="1" cap="all" spc="0" dirty="0" smtClean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Характеристика РЭС </a:t>
            </a:r>
            <a:endParaRPr lang="ru-RU" sz="4800" b="1" i="1" cap="all" spc="0" dirty="0">
              <a:ln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i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Общее количество персонала РЭС: 50 чел., </a:t>
            </a:r>
            <a:r>
              <a:rPr lang="ru-RU" sz="2400" i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в том числе:</a:t>
            </a:r>
            <a:br>
              <a:rPr lang="ru-RU" sz="2400" i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800" dirty="0" smtClean="0"/>
              <a:t>Бригада по эксплуатации распределительных сетей № 1:  5 чел.</a:t>
            </a:r>
            <a:br>
              <a:rPr lang="ru-RU" sz="1800" dirty="0" smtClean="0"/>
            </a:br>
            <a:r>
              <a:rPr lang="ru-RU" sz="1800" dirty="0" smtClean="0"/>
              <a:t>Бригада по эксплуатации распределительных сетей № 2:  5 чел.</a:t>
            </a:r>
            <a:br>
              <a:rPr lang="ru-RU" sz="1800" dirty="0" smtClean="0"/>
            </a:br>
            <a:r>
              <a:rPr lang="ru-RU" sz="1800" dirty="0" smtClean="0"/>
              <a:t>Бригада по диагностике электрооборудования:  3 чел.</a:t>
            </a:r>
            <a:br>
              <a:rPr lang="ru-RU" sz="1800" dirty="0" smtClean="0"/>
            </a:br>
            <a:r>
              <a:rPr lang="ru-RU" sz="1800" dirty="0" smtClean="0"/>
              <a:t> Бригада мастерского участка «</a:t>
            </a:r>
            <a:r>
              <a:rPr lang="ru-RU" sz="1800" dirty="0" err="1" smtClean="0"/>
              <a:t>Кесьма</a:t>
            </a:r>
            <a:r>
              <a:rPr lang="ru-RU" sz="1800" dirty="0" smtClean="0"/>
              <a:t>»:  4 чел. </a:t>
            </a:r>
            <a:br>
              <a:rPr lang="ru-RU" sz="1800" dirty="0" smtClean="0"/>
            </a:br>
            <a:r>
              <a:rPr lang="ru-RU" sz="1800" dirty="0" smtClean="0"/>
              <a:t> Бригада мастерского участка «Любегощи»:  5 чел. </a:t>
            </a:r>
            <a:br>
              <a:rPr lang="ru-RU" sz="1800" dirty="0" smtClean="0"/>
            </a:br>
            <a:r>
              <a:rPr lang="ru-RU" sz="1800" dirty="0" smtClean="0"/>
              <a:t> Электромонтеры оперативно-выездной бригады:  8 человек</a:t>
            </a:r>
            <a:br>
              <a:rPr lang="ru-RU" sz="1800" dirty="0" smtClean="0"/>
            </a:br>
            <a:r>
              <a:rPr lang="ru-RU" sz="1800" dirty="0" smtClean="0"/>
              <a:t>Диспетчера ОТГ: 4 человек</a:t>
            </a:r>
            <a:br>
              <a:rPr lang="ru-RU" sz="1800" dirty="0" smtClean="0"/>
            </a:br>
            <a:r>
              <a:rPr lang="ru-RU" sz="1800" dirty="0" smtClean="0"/>
              <a:t>Отдел маркетинга и взаимодействия  с клиентами:  2 чел.</a:t>
            </a:r>
            <a:br>
              <a:rPr lang="ru-RU" sz="1800" dirty="0" smtClean="0"/>
            </a:br>
            <a:r>
              <a:rPr lang="ru-RU" sz="1800" dirty="0" smtClean="0"/>
              <a:t>Отдел учета и оптимизации потерь: 5 чел.</a:t>
            </a:r>
            <a:br>
              <a:rPr lang="ru-RU" sz="1800" dirty="0" smtClean="0"/>
            </a:br>
            <a:r>
              <a:rPr lang="ru-RU" sz="1800" dirty="0" smtClean="0"/>
              <a:t>Пункт по работе с потребителями: 1 чел.</a:t>
            </a:r>
            <a:br>
              <a:rPr lang="ru-RU" sz="1800" dirty="0" smtClean="0"/>
            </a:br>
            <a:r>
              <a:rPr lang="ru-RU" sz="1800" dirty="0" smtClean="0"/>
              <a:t>Производственно-техническая группа: 3 чел.</a:t>
            </a:r>
            <a:br>
              <a:rPr lang="ru-RU" sz="1800" dirty="0" smtClean="0"/>
            </a:br>
            <a:r>
              <a:rPr lang="ru-RU" sz="1800" dirty="0" smtClean="0"/>
              <a:t>Административно-хозяйственная группа: 1 чел. 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0B6C1-A79C-4D43-ACBD-EA40D682898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/>
          <a:lstStyle/>
          <a:p>
            <a:pPr marL="457200" indent="-457200" algn="l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200" b="1" i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  <a:t>ТРАНСПОРТ Весьегонского РЭС:</a:t>
            </a:r>
            <a:br>
              <a:rPr lang="ru-RU" sz="3200" b="1" i="1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6350" stA="60000" endA="900" endPos="58000" dir="5400000" sy="-100000" algn="bl" rotWithShape="0"/>
                </a:effectLst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Грузовой фургон ГАЗ-66: 1 шт.</a:t>
            </a:r>
            <a:br>
              <a:rPr lang="ru-RU" sz="3200" dirty="0" smtClean="0"/>
            </a:br>
            <a:r>
              <a:rPr lang="ru-RU" sz="3200" dirty="0" smtClean="0"/>
              <a:t>БКМ: 1 шт.</a:t>
            </a:r>
            <a:br>
              <a:rPr lang="ru-RU" sz="3200" dirty="0" smtClean="0"/>
            </a:br>
            <a:r>
              <a:rPr lang="ru-RU" sz="3200" dirty="0" smtClean="0"/>
              <a:t>Автомобиль УАЗ: 5 шт.</a:t>
            </a:r>
            <a:br>
              <a:rPr lang="ru-RU" sz="3200" dirty="0" smtClean="0"/>
            </a:br>
            <a:r>
              <a:rPr lang="ru-RU" sz="3200" dirty="0" smtClean="0"/>
              <a:t>Автогидроподъемник ВС-18: 1 шт.</a:t>
            </a:r>
            <a:br>
              <a:rPr lang="ru-RU" sz="3200" dirty="0" smtClean="0"/>
            </a:br>
            <a:r>
              <a:rPr lang="ru-RU" sz="3200" dirty="0" smtClean="0"/>
              <a:t>Трактор колесный ЮМЗ: шт.</a:t>
            </a:r>
            <a:br>
              <a:rPr lang="ru-RU" sz="3200" dirty="0" smtClean="0"/>
            </a:br>
            <a:r>
              <a:rPr lang="ru-RU" sz="3200" dirty="0" smtClean="0"/>
              <a:t>Бульдозер: 1 шт.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0B6C1-A79C-4D43-ACBD-EA40D682898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pPr>
              <a:buFontTx/>
              <a:buNone/>
              <a:defRPr/>
            </a:pPr>
            <a:endParaRPr lang="ru-RU" sz="1600" b="1" i="1" dirty="0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  <a:p>
            <a:pPr>
              <a:buFontTx/>
              <a:buNone/>
              <a:defRPr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                                </a:t>
            </a:r>
          </a:p>
          <a:p>
            <a:pPr>
              <a:buFontTx/>
              <a:buNone/>
              <a:defRPr/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ВЛ-10кВ фид.254 ПС </a:t>
            </a:r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Григорово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 –   7,52 км.</a:t>
            </a:r>
          </a:p>
          <a:p>
            <a:pPr>
              <a:defRPr/>
            </a:pPr>
            <a:endParaRPr lang="ru-RU" sz="1600" b="1" i="1" dirty="0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  <a:p>
            <a:pPr>
              <a:defRPr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Замена опор деревянных на ж/б                    -   94  шт.</a:t>
            </a:r>
          </a:p>
          <a:p>
            <a:pPr>
              <a:defRPr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Замена провода                                                -   4,6 км.</a:t>
            </a:r>
          </a:p>
          <a:p>
            <a:pPr>
              <a:defRPr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Нанесение оперативных наименований       -   94  шт.</a:t>
            </a:r>
            <a:endParaRPr lang="ru-RU" sz="1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/>
            </a:pPr>
            <a:endParaRPr lang="ru-RU" sz="1600" b="1" i="1" dirty="0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  <a:p>
            <a:pPr>
              <a:defRPr/>
            </a:pPr>
            <a:endParaRPr lang="ru-RU" sz="1600" b="1" i="1" dirty="0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  <a:p>
            <a:pPr>
              <a:buNone/>
              <a:defRPr/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ВЛ-10 кВ – расчистка просеки</a:t>
            </a:r>
          </a:p>
          <a:p>
            <a:pPr>
              <a:buNone/>
              <a:defRPr/>
            </a:pPr>
            <a:endParaRPr lang="ru-RU" sz="1600" b="1" i="1" dirty="0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  <a:p>
            <a:pPr>
              <a:defRPr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Расчистка просеки подряд                                 -  47,94   га.</a:t>
            </a:r>
            <a:endParaRPr lang="ru-RU" sz="16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Расчистка просеки </a:t>
            </a:r>
            <a:r>
              <a:rPr lang="ru-RU" sz="1600" b="1" i="1" dirty="0" err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х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/способ                             -  50,59  га.</a:t>
            </a:r>
          </a:p>
          <a:p>
            <a:pPr>
              <a:defRPr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Расширение просеки (ф.251 ПС </a:t>
            </a:r>
            <a:r>
              <a:rPr lang="ru-RU" sz="1600" b="1" i="1" dirty="0" err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Григорово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)   - 12,8     га.</a:t>
            </a:r>
          </a:p>
          <a:p>
            <a:pPr>
              <a:defRPr/>
            </a:pPr>
            <a:endParaRPr lang="ru-RU" sz="1600" b="1" i="1" dirty="0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  <a:p>
            <a:pPr>
              <a:buNone/>
              <a:defRPr/>
            </a:pPr>
            <a:endParaRPr lang="ru-RU" sz="1600" b="1" i="1" dirty="0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  <a:p>
            <a:pPr>
              <a:buNone/>
              <a:defRPr/>
            </a:pPr>
            <a:endParaRPr lang="ru-RU" sz="1600" b="1" i="1" dirty="0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027E55-E376-4D71-934C-7C9AE4ED6834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</a:rPr>
              <a:t/>
            </a:r>
            <a:b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</a:rPr>
            </a:b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</a:rPr>
              <a:t/>
            </a:r>
            <a:b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</a:rPr>
            </a:b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</a:rPr>
              <a:t/>
            </a:r>
            <a:b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</a:rPr>
            </a:b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</a:rPr>
              <a:t>Итоги</a:t>
            </a:r>
            <a:r>
              <a:rPr lang="ru-RU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</a:rPr>
              <a:t> 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</a:rPr>
              <a:t>капитального ремонта </a:t>
            </a:r>
            <a:b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</a:rPr>
            </a:b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</a:rPr>
              <a:t>Весьегонского РЭС 2014 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</a:rPr>
              <a:t>года по ремонту ВЛ-10 кВ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7DB152-6CB4-4E9B-B94D-149D6F4A4272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539552" y="836712"/>
            <a:ext cx="8147248" cy="5289451"/>
          </a:xfrm>
        </p:spPr>
        <p:txBody>
          <a:bodyPr/>
          <a:lstStyle/>
          <a:p>
            <a:pPr algn="ctr">
              <a:buNone/>
            </a:pP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Итоги</a:t>
            </a:r>
            <a:r>
              <a:rPr lang="ru-RU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капитального ремонта </a:t>
            </a:r>
            <a:b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Весьегонского РЭС 2014 года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           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по ремонту ТП 0,4/10 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кВ</a:t>
            </a:r>
          </a:p>
          <a:p>
            <a:pPr algn="ctr">
              <a:buNone/>
            </a:pPr>
            <a:endParaRPr lang="ru-RU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- о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тремонтировано 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ТП 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10/,4 кВ 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– 11 шт.,</a:t>
            </a:r>
          </a:p>
          <a:p>
            <a:pPr>
              <a:buNone/>
            </a:pP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в 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т.ч. с заменой трансформаторов – 3 шт.</a:t>
            </a:r>
          </a:p>
          <a:p>
            <a:pPr>
              <a:buNone/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66FF"/>
                </a:solidFill>
              </a:rPr>
              <a:t> Сумма 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66FF"/>
                </a:solidFill>
              </a:rPr>
              <a:t>затрат 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66FF"/>
                </a:solidFill>
              </a:rPr>
              <a:t>по КР за 2014 год составляет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66FF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66FF"/>
                </a:solidFill>
              </a:rPr>
              <a:t>факт 2 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66FF"/>
                </a:solidFill>
              </a:rPr>
              <a:t>573 846,22 руб.</a:t>
            </a:r>
          </a:p>
          <a:p>
            <a:pPr>
              <a:buFontTx/>
              <a:buChar char="-"/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66FF"/>
                </a:solidFill>
              </a:rPr>
              <a:t>план 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66FF"/>
                </a:solidFill>
              </a:rPr>
              <a:t>2 101 098,00 руб.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76064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i="1" dirty="0" smtClean="0">
                <a:solidFill>
                  <a:srgbClr val="3366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Реконструкция и строительство </a:t>
            </a:r>
            <a:r>
              <a:rPr lang="ru-RU" sz="2800" b="1" i="1" dirty="0" smtClean="0">
                <a:solidFill>
                  <a:srgbClr val="3366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рамках ТП </a:t>
            </a:r>
            <a:r>
              <a:rPr lang="ru-RU" sz="2800" b="1" i="1" dirty="0" smtClean="0">
                <a:solidFill>
                  <a:srgbClr val="3366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2014 г</a:t>
            </a:r>
            <a:r>
              <a:rPr lang="ru-RU" sz="2800" dirty="0" smtClean="0">
                <a:solidFill>
                  <a:srgbClr val="3366FF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348880"/>
            <a:ext cx="8363272" cy="3777283"/>
          </a:xfrm>
        </p:spPr>
        <p:txBody>
          <a:bodyPr/>
          <a:lstStyle/>
          <a:p>
            <a:r>
              <a:rPr lang="ru-RU" sz="2400" b="1" i="1" dirty="0" smtClean="0">
                <a:solidFill>
                  <a:srgbClr val="3366FF"/>
                </a:solidFill>
              </a:rPr>
              <a:t>Реконструкция </a:t>
            </a:r>
            <a:r>
              <a:rPr lang="ru-RU" sz="2400" b="1" i="1" dirty="0" smtClean="0">
                <a:solidFill>
                  <a:srgbClr val="3366FF"/>
                </a:solidFill>
              </a:rPr>
              <a:t>ВЛ - 0,4 </a:t>
            </a:r>
            <a:r>
              <a:rPr lang="ru-RU" sz="2400" b="1" i="1" dirty="0" smtClean="0">
                <a:solidFill>
                  <a:srgbClr val="3366FF"/>
                </a:solidFill>
              </a:rPr>
              <a:t>кВ </a:t>
            </a:r>
            <a:r>
              <a:rPr lang="ru-RU" sz="2400" b="1" i="1" dirty="0" err="1" smtClean="0">
                <a:solidFill>
                  <a:srgbClr val="3366FF"/>
                </a:solidFill>
              </a:rPr>
              <a:t>д.Крешнево</a:t>
            </a:r>
            <a:r>
              <a:rPr lang="ru-RU" sz="2400" b="1" i="1" dirty="0" smtClean="0">
                <a:solidFill>
                  <a:srgbClr val="3366FF"/>
                </a:solidFill>
              </a:rPr>
              <a:t>   </a:t>
            </a:r>
            <a:r>
              <a:rPr lang="ru-RU" sz="2400" b="1" i="1" dirty="0" smtClean="0">
                <a:solidFill>
                  <a:srgbClr val="3366FF"/>
                </a:solidFill>
              </a:rPr>
              <a:t>-  4,2 км</a:t>
            </a:r>
          </a:p>
          <a:p>
            <a:r>
              <a:rPr lang="ru-RU" sz="2400" b="1" i="1" dirty="0" smtClean="0">
                <a:solidFill>
                  <a:srgbClr val="3366FF"/>
                </a:solidFill>
              </a:rPr>
              <a:t>Строительство </a:t>
            </a:r>
            <a:r>
              <a:rPr lang="ru-RU" sz="2400" b="1" i="1" dirty="0" smtClean="0">
                <a:solidFill>
                  <a:srgbClr val="3366FF"/>
                </a:solidFill>
              </a:rPr>
              <a:t>ВЛ-10 кВ </a:t>
            </a:r>
            <a:r>
              <a:rPr lang="ru-RU" sz="2400" b="1" i="1" dirty="0" err="1" smtClean="0">
                <a:solidFill>
                  <a:srgbClr val="3366FF"/>
                </a:solidFill>
              </a:rPr>
              <a:t>д.Слуды</a:t>
            </a:r>
            <a:r>
              <a:rPr lang="ru-RU" sz="2400" b="1" i="1" dirty="0" smtClean="0">
                <a:solidFill>
                  <a:srgbClr val="3366FF"/>
                </a:solidFill>
              </a:rPr>
              <a:t> </a:t>
            </a:r>
            <a:r>
              <a:rPr lang="ru-RU" sz="2400" b="1" i="1" dirty="0" smtClean="0">
                <a:solidFill>
                  <a:srgbClr val="3366FF"/>
                </a:solidFill>
              </a:rPr>
              <a:t>- </a:t>
            </a:r>
            <a:r>
              <a:rPr lang="ru-RU" sz="2400" b="1" i="1" dirty="0" smtClean="0">
                <a:solidFill>
                  <a:srgbClr val="3366FF"/>
                </a:solidFill>
              </a:rPr>
              <a:t>1,4 км</a:t>
            </a:r>
          </a:p>
          <a:p>
            <a:r>
              <a:rPr lang="ru-RU" sz="2400" b="1" i="1" dirty="0" smtClean="0">
                <a:solidFill>
                  <a:srgbClr val="3366FF"/>
                </a:solidFill>
              </a:rPr>
              <a:t>Реконструкция </a:t>
            </a:r>
            <a:r>
              <a:rPr lang="ru-RU" sz="2400" b="1" i="1" dirty="0" smtClean="0">
                <a:solidFill>
                  <a:srgbClr val="3366FF"/>
                </a:solidFill>
              </a:rPr>
              <a:t>ВЛ - 0,4 кВ д</a:t>
            </a:r>
            <a:r>
              <a:rPr lang="ru-RU" sz="2400" b="1" i="1" dirty="0" smtClean="0">
                <a:solidFill>
                  <a:srgbClr val="3366FF"/>
                </a:solidFill>
              </a:rPr>
              <a:t>. </a:t>
            </a:r>
            <a:r>
              <a:rPr lang="ru-RU" sz="2400" b="1" i="1" dirty="0" err="1" smtClean="0">
                <a:solidFill>
                  <a:srgbClr val="3366FF"/>
                </a:solidFill>
              </a:rPr>
              <a:t>Слуды</a:t>
            </a:r>
            <a:r>
              <a:rPr lang="ru-RU" sz="2400" b="1" i="1" dirty="0" smtClean="0">
                <a:solidFill>
                  <a:srgbClr val="3366FF"/>
                </a:solidFill>
              </a:rPr>
              <a:t>, д.Никулино, д.Стрелица - 0,8 </a:t>
            </a:r>
            <a:r>
              <a:rPr lang="ru-RU" sz="2400" b="1" i="1" dirty="0" smtClean="0">
                <a:solidFill>
                  <a:srgbClr val="3366FF"/>
                </a:solidFill>
              </a:rPr>
              <a:t>км</a:t>
            </a:r>
          </a:p>
          <a:p>
            <a:r>
              <a:rPr lang="ru-RU" sz="2400" b="1" i="1" dirty="0" smtClean="0">
                <a:solidFill>
                  <a:srgbClr val="3366FF"/>
                </a:solidFill>
              </a:rPr>
              <a:t>Строительство ТП-10/0,4 кВ </a:t>
            </a:r>
            <a:r>
              <a:rPr lang="ru-RU" sz="2400" b="1" i="1" dirty="0" err="1" smtClean="0">
                <a:solidFill>
                  <a:srgbClr val="3366FF"/>
                </a:solidFill>
              </a:rPr>
              <a:t>д.Крешнево</a:t>
            </a:r>
            <a:r>
              <a:rPr lang="ru-RU" sz="2400" b="1" i="1" dirty="0" smtClean="0">
                <a:solidFill>
                  <a:srgbClr val="3366FF"/>
                </a:solidFill>
              </a:rPr>
              <a:t> </a:t>
            </a:r>
            <a:r>
              <a:rPr lang="ru-RU" sz="2400" b="1" i="1" dirty="0" smtClean="0">
                <a:solidFill>
                  <a:srgbClr val="3366FF"/>
                </a:solidFill>
              </a:rPr>
              <a:t>-  </a:t>
            </a:r>
            <a:r>
              <a:rPr lang="ru-RU" sz="2400" b="1" i="1" dirty="0" smtClean="0">
                <a:solidFill>
                  <a:srgbClr val="3366FF"/>
                </a:solidFill>
              </a:rPr>
              <a:t>1 </a:t>
            </a:r>
            <a:r>
              <a:rPr lang="ru-RU" sz="2400" b="1" i="1" dirty="0" smtClean="0">
                <a:solidFill>
                  <a:srgbClr val="3366FF"/>
                </a:solidFill>
              </a:rPr>
              <a:t>шт.</a:t>
            </a:r>
          </a:p>
          <a:p>
            <a:r>
              <a:rPr lang="ru-RU" sz="2400" b="1" i="1" dirty="0" smtClean="0">
                <a:solidFill>
                  <a:srgbClr val="3366FF"/>
                </a:solidFill>
              </a:rPr>
              <a:t>Реконструкция ТП-10/0,4 кВ </a:t>
            </a:r>
            <a:r>
              <a:rPr lang="ru-RU" sz="2400" b="1" i="1" dirty="0" err="1" smtClean="0">
                <a:solidFill>
                  <a:srgbClr val="3366FF"/>
                </a:solidFill>
              </a:rPr>
              <a:t>д.Боловино</a:t>
            </a:r>
            <a:r>
              <a:rPr lang="ru-RU" sz="2400" b="1" i="1" dirty="0" smtClean="0">
                <a:solidFill>
                  <a:srgbClr val="3366FF"/>
                </a:solidFill>
              </a:rPr>
              <a:t> – 1 шт.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A6EB8-466F-4ED1-B383-3EBCFFB7BB4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/>
            </a:r>
            <a:b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</a:br>
            <a:r>
              <a:rPr lang="ru-RU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</a:rPr>
              <a:t> </a:t>
            </a: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</a:rPr>
              <a:t>План капитального ремонта</a:t>
            </a:r>
            <a:b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</a:rPr>
            </a:br>
            <a:r>
              <a:rPr lang="ru-RU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Verdana" pitchFamily="34" charset="0"/>
              </a:rPr>
              <a:t>на 2015 год</a:t>
            </a:r>
            <a:endParaRPr lang="ru-RU" dirty="0" smtClean="0"/>
          </a:p>
        </p:txBody>
      </p:sp>
      <p:sp>
        <p:nvSpPr>
          <p:cNvPr id="14341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81BA20-CE23-4EAD-83C2-26C991EE4829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67544" y="1600200"/>
            <a:ext cx="8219256" cy="4525963"/>
          </a:xfrm>
        </p:spPr>
        <p:txBody>
          <a:bodyPr/>
          <a:lstStyle/>
          <a:p>
            <a:pPr>
              <a:buFontTx/>
              <a:buNone/>
              <a:defRPr/>
            </a:pPr>
            <a:endParaRPr lang="ru-RU" sz="2000" b="1" i="1" dirty="0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  <a:p>
            <a:pPr>
              <a:buFontTx/>
              <a:buNone/>
              <a:defRPr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ВЛ-10 кВ</a:t>
            </a:r>
          </a:p>
          <a:p>
            <a:pPr>
              <a:defRPr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Замена опор деревянных на ж/б                               -  107  шт.</a:t>
            </a:r>
          </a:p>
          <a:p>
            <a:pPr>
              <a:defRPr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Замена провода                                                            -  6,065 км</a:t>
            </a:r>
          </a:p>
          <a:p>
            <a:pPr>
              <a:defRPr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Расчистка просеки хозяйственным способом           - 49,98 га</a:t>
            </a:r>
          </a:p>
          <a:p>
            <a:pPr>
              <a:defRPr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Регулировка стрелы провиса провода                       - 9,4 км.</a:t>
            </a:r>
          </a:p>
          <a:p>
            <a:pPr>
              <a:buNone/>
              <a:defRPr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ВЛ-0,4 кВ</a:t>
            </a:r>
          </a:p>
          <a:p>
            <a:pPr>
              <a:defRPr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Замена опор деревянных на ж/б                               -  42  шт.</a:t>
            </a:r>
          </a:p>
          <a:p>
            <a:pPr>
              <a:defRPr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Замена провода                                                            -  2,65 км</a:t>
            </a:r>
          </a:p>
          <a:p>
            <a:pPr>
              <a:defRPr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Регулировка стрелы провиса провода                      - 3,85</a:t>
            </a:r>
          </a:p>
          <a:p>
            <a:pPr>
              <a:defRPr/>
            </a:pPr>
            <a:endParaRPr lang="ru-RU" sz="1600" b="1" i="1" dirty="0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  <a:p>
            <a:pPr>
              <a:buNone/>
              <a:defRPr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ТП 0,4/10 кВ                                                                      - 6 шт.</a:t>
            </a:r>
          </a:p>
          <a:p>
            <a:pPr>
              <a:buNone/>
              <a:defRPr/>
            </a:pPr>
            <a:endParaRPr lang="ru-RU" sz="1600" b="1" i="1" dirty="0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  <a:p>
            <a:pPr>
              <a:buNone/>
              <a:defRPr/>
            </a:pPr>
            <a:r>
              <a:rPr lang="ru-RU" sz="2000" b="1" i="1" dirty="0" smtClean="0">
                <a:solidFill>
                  <a:srgbClr val="3366FF"/>
                </a:solidFill>
                <a:latin typeface="Verdana" pitchFamily="34" charset="0"/>
              </a:rPr>
              <a:t>Плановые затраты составляют 2 745 313,48 руб.</a:t>
            </a:r>
            <a:endParaRPr lang="ru-RU" sz="1800" i="1" dirty="0" smtClean="0">
              <a:solidFill>
                <a:srgbClr val="3366FF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3DCA32-53CA-40C2-B2C0-ABBF699C93BF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611560" y="2132856"/>
            <a:ext cx="8075240" cy="3993307"/>
          </a:xfrm>
        </p:spPr>
        <p:txBody>
          <a:bodyPr/>
          <a:lstStyle/>
          <a:p>
            <a:r>
              <a:rPr lang="ru-RU" b="1" i="1" dirty="0" smtClean="0">
                <a:solidFill>
                  <a:srgbClr val="3366FF"/>
                </a:solidFill>
              </a:rPr>
              <a:t>Строительство ВЛ - 0,4 </a:t>
            </a:r>
            <a:r>
              <a:rPr lang="ru-RU" b="1" i="1" dirty="0" smtClean="0">
                <a:solidFill>
                  <a:srgbClr val="3366FF"/>
                </a:solidFill>
              </a:rPr>
              <a:t>кВ д. </a:t>
            </a:r>
            <a:r>
              <a:rPr lang="ru-RU" b="1" i="1" dirty="0" err="1" smtClean="0">
                <a:solidFill>
                  <a:srgbClr val="3366FF"/>
                </a:solidFill>
              </a:rPr>
              <a:t>Перемут</a:t>
            </a:r>
            <a:r>
              <a:rPr lang="ru-RU" b="1" i="1" dirty="0" smtClean="0">
                <a:solidFill>
                  <a:srgbClr val="3366FF"/>
                </a:solidFill>
              </a:rPr>
              <a:t>, </a:t>
            </a:r>
            <a:r>
              <a:rPr lang="ru-RU" b="1" i="1" dirty="0" err="1" smtClean="0">
                <a:solidFill>
                  <a:srgbClr val="3366FF"/>
                </a:solidFill>
              </a:rPr>
              <a:t>д.Спас-Реня</a:t>
            </a:r>
            <a:r>
              <a:rPr lang="ru-RU" b="1" i="1" dirty="0" smtClean="0">
                <a:solidFill>
                  <a:srgbClr val="3366FF"/>
                </a:solidFill>
              </a:rPr>
              <a:t>, д. Приворот (дальний), </a:t>
            </a:r>
            <a:r>
              <a:rPr lang="ru-RU" b="1" i="1" dirty="0" err="1" smtClean="0">
                <a:solidFill>
                  <a:srgbClr val="3366FF"/>
                </a:solidFill>
              </a:rPr>
              <a:t>д.Самша</a:t>
            </a:r>
            <a:r>
              <a:rPr lang="ru-RU" b="1" i="1" dirty="0" smtClean="0">
                <a:solidFill>
                  <a:srgbClr val="3366FF"/>
                </a:solidFill>
              </a:rPr>
              <a:t>, </a:t>
            </a:r>
            <a:r>
              <a:rPr lang="ru-RU" b="1" i="1" dirty="0" err="1" smtClean="0">
                <a:solidFill>
                  <a:srgbClr val="3366FF"/>
                </a:solidFill>
              </a:rPr>
              <a:t>д.Бодачево</a:t>
            </a:r>
            <a:r>
              <a:rPr lang="ru-RU" b="1" i="1" dirty="0" smtClean="0">
                <a:solidFill>
                  <a:srgbClr val="3366FF"/>
                </a:solidFill>
              </a:rPr>
              <a:t>                     </a:t>
            </a:r>
            <a:r>
              <a:rPr lang="ru-RU" b="1" i="1" dirty="0" smtClean="0">
                <a:solidFill>
                  <a:srgbClr val="3366FF"/>
                </a:solidFill>
              </a:rPr>
              <a:t>-  </a:t>
            </a:r>
            <a:r>
              <a:rPr lang="ru-RU" b="1" i="1" dirty="0" smtClean="0">
                <a:solidFill>
                  <a:srgbClr val="3366FF"/>
                </a:solidFill>
              </a:rPr>
              <a:t>3,2 </a:t>
            </a:r>
            <a:r>
              <a:rPr lang="ru-RU" b="1" i="1" dirty="0" smtClean="0">
                <a:solidFill>
                  <a:srgbClr val="3366FF"/>
                </a:solidFill>
              </a:rPr>
              <a:t>км</a:t>
            </a:r>
          </a:p>
          <a:p>
            <a:r>
              <a:rPr lang="ru-RU" b="1" i="1" dirty="0" smtClean="0">
                <a:solidFill>
                  <a:srgbClr val="3366FF"/>
                </a:solidFill>
              </a:rPr>
              <a:t>Строительство </a:t>
            </a:r>
            <a:r>
              <a:rPr lang="ru-RU" b="1" i="1" dirty="0" smtClean="0">
                <a:solidFill>
                  <a:srgbClr val="3366FF"/>
                </a:solidFill>
              </a:rPr>
              <a:t>ТП 10/0,4 кВ </a:t>
            </a:r>
            <a:r>
              <a:rPr lang="ru-RU" b="1" i="1" dirty="0" smtClean="0">
                <a:solidFill>
                  <a:srgbClr val="3366FF"/>
                </a:solidFill>
              </a:rPr>
              <a:t>д.Приворот, </a:t>
            </a:r>
            <a:r>
              <a:rPr lang="ru-RU" b="1" i="1" dirty="0" err="1" smtClean="0">
                <a:solidFill>
                  <a:srgbClr val="3366FF"/>
                </a:solidFill>
              </a:rPr>
              <a:t>д.Спа-Реня</a:t>
            </a:r>
            <a:r>
              <a:rPr lang="ru-RU" b="1" i="1" dirty="0" smtClean="0">
                <a:solidFill>
                  <a:srgbClr val="3366FF"/>
                </a:solidFill>
              </a:rPr>
              <a:t>               -  2 </a:t>
            </a:r>
            <a:r>
              <a:rPr lang="ru-RU" b="1" i="1" dirty="0" smtClean="0">
                <a:solidFill>
                  <a:srgbClr val="3366FF"/>
                </a:solidFill>
              </a:rPr>
              <a:t>шт.</a:t>
            </a:r>
          </a:p>
          <a:p>
            <a:r>
              <a:rPr lang="ru-RU" b="1" i="1" dirty="0" smtClean="0">
                <a:solidFill>
                  <a:srgbClr val="3366FF"/>
                </a:solidFill>
              </a:rPr>
              <a:t>Строительство ВЛ-10 кВ  </a:t>
            </a:r>
            <a:r>
              <a:rPr lang="ru-RU" b="1" i="1" dirty="0" smtClean="0">
                <a:solidFill>
                  <a:srgbClr val="3366FF"/>
                </a:solidFill>
              </a:rPr>
              <a:t>д.Приворот (дальний)                                         - </a:t>
            </a:r>
            <a:r>
              <a:rPr lang="ru-RU" b="1" i="1" dirty="0" smtClean="0">
                <a:solidFill>
                  <a:srgbClr val="3366FF"/>
                </a:solidFill>
              </a:rPr>
              <a:t>0,64 км</a:t>
            </a:r>
          </a:p>
          <a:p>
            <a:endParaRPr lang="ru-RU" b="1" i="1" dirty="0">
              <a:solidFill>
                <a:srgbClr val="3366FF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980728"/>
            <a:ext cx="8363272" cy="792088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3366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Реконструкция и </a:t>
            </a:r>
            <a:r>
              <a:rPr lang="ru-RU" sz="2800" b="1" i="1" dirty="0" smtClean="0">
                <a:solidFill>
                  <a:srgbClr val="3366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строительство в рамках ТП на </a:t>
            </a:r>
            <a:r>
              <a:rPr lang="ru-RU" sz="2800" b="1" i="1" dirty="0" smtClean="0">
                <a:solidFill>
                  <a:srgbClr val="3366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2015 </a:t>
            </a:r>
            <a:r>
              <a:rPr lang="ru-RU" sz="2800" b="1" i="1" dirty="0" smtClean="0">
                <a:solidFill>
                  <a:srgbClr val="3366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</a:t>
            </a:r>
            <a:endParaRPr lang="ru-RU" sz="2800" b="1" i="1" dirty="0">
              <a:solidFill>
                <a:srgbClr val="3366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3813</TotalTime>
  <Words>252</Words>
  <Application>Microsoft Office PowerPoint</Application>
  <PresentationFormat>Экран (4:3)</PresentationFormat>
  <Paragraphs>64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Итоги ремонтно-эксплуатационной деятельности    Весьегонского РЭС за 2014 год. Планы на 2015 год</vt:lpstr>
      <vt:lpstr>    ВЛ-10 кВ: 531,2 км ВЛ-0,4 кВ: 334,3 км ТП-10/0,4 кВ: 294 шт. РП-10 кВ: 1 шт. Общее количество у.е.: 2176  </vt:lpstr>
      <vt:lpstr>   Общее количество персонала РЭС: 50 чел., в том числе:  Бригада по эксплуатации распределительных сетей № 1:  5 чел. Бригада по эксплуатации распределительных сетей № 2:  5 чел. Бригада по диагностике электрооборудования:  3 чел.  Бригада мастерского участка «Кесьма»:  4 чел.   Бригада мастерского участка «Любегощи»:  5 чел.   Электромонтеры оперативно-выездной бригады:  8 человек Диспетчера ОТГ: 4 человек Отдел маркетинга и взаимодействия  с клиентами:  2 чел. Отдел учета и оптимизации потерь: 5 чел. Пункт по работе с потребителями: 1 чел. Производственно-техническая группа: 3 чел. Административно-хозяйственная группа: 1 чел.  </vt:lpstr>
      <vt:lpstr> ТРАНСПОРТ Весьегонского РЭС:  Грузовой фургон ГАЗ-66: 1 шт. БКМ: 1 шт. Автомобиль УАЗ: 5 шт. Автогидроподъемник ВС-18: 1 шт. Трактор колесный ЮМЗ: шт. Бульдозер: 1 шт.</vt:lpstr>
      <vt:lpstr>   Итоги капитального ремонта  Весьегонского РЭС 2014 года по ремонту ВЛ-10 кВ </vt:lpstr>
      <vt:lpstr>Слайд 5</vt:lpstr>
      <vt:lpstr> Реконструкция и строительство в рамках ТП 2014 г. </vt:lpstr>
      <vt:lpstr>  План капитального ремонта на 2015 год</vt:lpstr>
      <vt:lpstr>Реконструкция и строительство в рамках ТП на 2015 г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kozmenko</dc:creator>
  <cp:lastModifiedBy>Мингалеев Станислав Аликович</cp:lastModifiedBy>
  <cp:revision>361</cp:revision>
  <dcterms:created xsi:type="dcterms:W3CDTF">2008-01-22T15:28:09Z</dcterms:created>
  <dcterms:modified xsi:type="dcterms:W3CDTF">2015-05-21T08:27:25Z</dcterms:modified>
</cp:coreProperties>
</file>