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34.xml" ContentType="application/vnd.openxmlformats-officedocument.presentationml.notesSlide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28.xml" ContentType="application/vnd.openxmlformats-officedocument.presentationml.notesSlide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4.xml" ContentType="application/vnd.openxmlformats-officedocument.drawingml.chart+xml"/>
  <Override PartName="/ppt/notesSlides/notesSlide26.xml" ContentType="application/vnd.openxmlformats-officedocument.presentationml.notesSlide+xml"/>
  <Override PartName="/ppt/charts/chart23.xml" ContentType="application/vnd.openxmlformats-officedocument.drawingml.chart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32.xml" ContentType="application/vnd.openxmlformats-officedocument.presentationml.notesSlide+xml"/>
  <Override PartName="/ppt/charts/chart2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96" r:id="rId2"/>
    <p:sldId id="297" r:id="rId3"/>
    <p:sldId id="298" r:id="rId4"/>
    <p:sldId id="299" r:id="rId5"/>
    <p:sldId id="30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92" r:id="rId16"/>
    <p:sldId id="266" r:id="rId17"/>
    <p:sldId id="267" r:id="rId18"/>
    <p:sldId id="268" r:id="rId19"/>
    <p:sldId id="269" r:id="rId20"/>
    <p:sldId id="270" r:id="rId21"/>
    <p:sldId id="294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9" r:id="rId30"/>
    <p:sldId id="289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0" r:id="rId40"/>
    <p:sldId id="290" r:id="rId41"/>
    <p:sldId id="291" r:id="rId42"/>
    <p:sldId id="295" r:id="rId43"/>
    <p:sldId id="293" r:id="rId44"/>
  </p:sldIdLst>
  <p:sldSz cx="9144000" cy="6858000" type="screen4x3"/>
  <p:notesSz cx="681355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595" autoAdjust="0"/>
    <p:restoredTop sz="95254" autoAdjust="0"/>
  </p:normalViewPr>
  <p:slideViewPr>
    <p:cSldViewPr>
      <p:cViewPr>
        <p:scale>
          <a:sx n="80" d="100"/>
          <a:sy n="80" d="100"/>
        </p:scale>
        <p:origin x="-1800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9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4120355301322243"/>
          <c:y val="0.14413000654784774"/>
          <c:w val="0.76393442622951746"/>
          <c:h val="0.5944881889763734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1.6128975807936336E-2"/>
                  <c:y val="-2.6706010273009697E-2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2.9210231770904617E-3"/>
                  <c:y val="-3.9632222133347494E-2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1.4816276998581599E-2"/>
                  <c:y val="-1.9773003583467744E-2"/>
                </c:manualLayout>
              </c:layout>
              <c:showVal val="1"/>
            </c:dLbl>
            <c:dLbl>
              <c:idx val="3"/>
              <c:layout>
                <c:manualLayout>
                  <c:x val="7.4891805806503297E-3"/>
                  <c:y val="0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showVal val="1"/>
          </c:dLbls>
          <c:cat>
            <c:strRef>
              <c:f>Лист1!$A$2:$A$5</c:f>
              <c:strCache>
                <c:ptCount val="4"/>
                <c:pt idx="0">
                  <c:v>2019 факт</c:v>
                </c:pt>
                <c:pt idx="1">
                  <c:v>2020 - первоначальный</c:v>
                </c:pt>
                <c:pt idx="2">
                  <c:v>2020 - на 01.11.2020</c:v>
                </c:pt>
                <c:pt idx="3">
                  <c:v>2021 прогноз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301200</c:v>
                </c:pt>
                <c:pt idx="1">
                  <c:v>285176</c:v>
                </c:pt>
                <c:pt idx="2">
                  <c:v>313328</c:v>
                </c:pt>
                <c:pt idx="3">
                  <c:v>310836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2.5964417135829431E-2"/>
                  <c:y val="-1.6448764664085801E-2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6886558682783649E-2"/>
                  <c:y val="1.5682381153482496E-2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4.9826528758648028E-2"/>
                  <c:y val="-5.2274603844941966E-3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5.5463824104876318E-2"/>
                  <c:y val="0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showVal val="1"/>
          </c:dLbls>
          <c:cat>
            <c:strRef>
              <c:f>Лист1!$A$2:$A$5</c:f>
              <c:strCache>
                <c:ptCount val="4"/>
                <c:pt idx="0">
                  <c:v>2019 факт</c:v>
                </c:pt>
                <c:pt idx="1">
                  <c:v>2020 - первоначальный</c:v>
                </c:pt>
                <c:pt idx="2">
                  <c:v>2020 - на 01.11.2020</c:v>
                </c:pt>
                <c:pt idx="3">
                  <c:v>2021 прогноз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296960</c:v>
                </c:pt>
                <c:pt idx="1">
                  <c:v>285176</c:v>
                </c:pt>
                <c:pt idx="2">
                  <c:v>338281</c:v>
                </c:pt>
                <c:pt idx="3">
                  <c:v>310836</c:v>
                </c:pt>
              </c:numCache>
            </c:numRef>
          </c:val>
        </c:ser>
        <c:shape val="box"/>
        <c:axId val="69753856"/>
        <c:axId val="70449024"/>
        <c:axId val="0"/>
      </c:bar3DChart>
      <c:catAx>
        <c:axId val="69753856"/>
        <c:scaling>
          <c:orientation val="minMax"/>
        </c:scaling>
        <c:axPos val="b"/>
        <c:numFmt formatCode="General" sourceLinked="1"/>
        <c:majorTickMark val="none"/>
        <c:tickLblPos val="nextTo"/>
        <c:crossAx val="70449024"/>
        <c:crosses val="autoZero"/>
        <c:auto val="1"/>
        <c:lblAlgn val="ctr"/>
        <c:lblOffset val="100"/>
      </c:catAx>
      <c:valAx>
        <c:axId val="704490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975385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2990">
          <a:noFill/>
        </a:ln>
      </c:spPr>
    </c:plotArea>
    <c:plotVisOnly val="1"/>
    <c:dispBlanksAs val="gap"/>
  </c:chart>
  <c:txPr>
    <a:bodyPr/>
    <a:lstStyle/>
    <a:p>
      <a:pPr>
        <a:defRPr sz="996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7.0254110612854845E-2"/>
          <c:y val="8.4000000000000047E-2"/>
          <c:w val="0.87144992526158982"/>
          <c:h val="0.7280000000000006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8.3231419164871548E-2"/>
                  <c:y val="2.7960707881811812E-2"/>
                </c:manualLayout>
              </c:layout>
              <c:showVal val="1"/>
            </c:dLbl>
            <c:dLbl>
              <c:idx val="1"/>
              <c:layout>
                <c:manualLayout>
                  <c:x val="6.9650638059012532E-2"/>
                  <c:y val="-4.9632805800265134E-3"/>
                </c:manualLayout>
              </c:layout>
              <c:showVal val="1"/>
            </c:dLbl>
            <c:dLbl>
              <c:idx val="2"/>
              <c:layout>
                <c:manualLayout>
                  <c:x val="6.9741692148404005E-2"/>
                  <c:y val="1.5960588656671538E-2"/>
                </c:manualLayout>
              </c:layout>
              <c:showVal val="1"/>
            </c:dLbl>
            <c:dLbl>
              <c:idx val="3"/>
              <c:layout>
                <c:manualLayout>
                  <c:x val="8.1697410802415438E-2"/>
                  <c:y val="9.7535803937732275E-17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007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1">
                  <c:v>148</c:v>
                </c:pt>
                <c:pt idx="2">
                  <c:v>178</c:v>
                </c:pt>
                <c:pt idx="3">
                  <c:v>148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dLbls>
            <c:dLbl>
              <c:idx val="0"/>
              <c:layout>
                <c:manualLayout>
                  <c:x val="7.8129450973754067E-2"/>
                  <c:y val="-2.3168628673890978E-2"/>
                </c:manualLayout>
              </c:layout>
              <c:showVal val="1"/>
            </c:dLbl>
            <c:dLbl>
              <c:idx val="1"/>
              <c:layout>
                <c:manualLayout>
                  <c:x val="6.3163631879678717E-2"/>
                  <c:y val="-5.5614874873314103E-2"/>
                </c:manualLayout>
              </c:layout>
              <c:showVal val="1"/>
            </c:dLbl>
            <c:dLbl>
              <c:idx val="2"/>
              <c:layout>
                <c:manualLayout>
                  <c:x val="6.8082169363580775E-2"/>
                  <c:y val="-5.0148504689731997E-2"/>
                </c:manualLayout>
              </c:layout>
              <c:showVal val="1"/>
            </c:dLbl>
            <c:dLbl>
              <c:idx val="3"/>
              <c:layout>
                <c:manualLayout>
                  <c:x val="8.8083682636964131E-2"/>
                  <c:y val="-0.10035425274810977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007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1">
                  <c:v>268</c:v>
                </c:pt>
                <c:pt idx="2">
                  <c:v>341</c:v>
                </c:pt>
                <c:pt idx="3">
                  <c:v>494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ПП3</c:v>
                </c:pt>
              </c:strCache>
            </c:strRef>
          </c:tx>
          <c:dLbls>
            <c:dLbl>
              <c:idx val="0"/>
              <c:layout>
                <c:manualLayout>
                  <c:x val="8.3602031732050566E-2"/>
                  <c:y val="-3.3757230841194356E-2"/>
                </c:manualLayout>
              </c:layout>
              <c:showVal val="1"/>
            </c:dLbl>
            <c:dLbl>
              <c:idx val="1"/>
              <c:layout>
                <c:manualLayout>
                  <c:x val="6.7519744423104072E-2"/>
                  <c:y val="7.9207920792079313E-3"/>
                </c:manualLayout>
              </c:layout>
              <c:showVal val="1"/>
            </c:dLbl>
            <c:dLbl>
              <c:idx val="2"/>
              <c:layout>
                <c:manualLayout>
                  <c:x val="7.5719551475409499E-2"/>
                  <c:y val="-6.3842354626685596E-2"/>
                </c:manualLayout>
              </c:layout>
              <c:showVal val="1"/>
            </c:dLbl>
            <c:dLbl>
              <c:idx val="3"/>
              <c:layout>
                <c:manualLayout>
                  <c:x val="6.7192692981359534E-2"/>
                  <c:y val="-3.3161924066422391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007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0.0</c:formatCode>
                <c:ptCount val="4"/>
                <c:pt idx="1">
                  <c:v>1677</c:v>
                </c:pt>
                <c:pt idx="2">
                  <c:v>0</c:v>
                </c:pt>
                <c:pt idx="3">
                  <c:v>1119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ПП4</c:v>
                </c:pt>
              </c:strCache>
            </c:strRef>
          </c:tx>
          <c:dLbls>
            <c:dLbl>
              <c:idx val="0"/>
              <c:layout>
                <c:manualLayout>
                  <c:x val="8.8791122174037396E-2"/>
                  <c:y val="5.4899820690730763E-3"/>
                </c:manualLayout>
              </c:layout>
              <c:showVal val="1"/>
            </c:dLbl>
            <c:dLbl>
              <c:idx val="1"/>
              <c:layout>
                <c:manualLayout>
                  <c:x val="7.4053913238243535E-2"/>
                  <c:y val="-3.9603960396039611E-2"/>
                </c:manualLayout>
              </c:layout>
              <c:showVal val="1"/>
            </c:dLbl>
            <c:dLbl>
              <c:idx val="2"/>
              <c:layout>
                <c:manualLayout>
                  <c:x val="7.3726861796498622E-2"/>
                  <c:y val="-2.4238247446792153E-2"/>
                </c:manualLayout>
              </c:layout>
              <c:showVal val="1"/>
            </c:dLbl>
            <c:dLbl>
              <c:idx val="3"/>
              <c:layout>
                <c:manualLayout>
                  <c:x val="8.0817378213640725E-2"/>
                  <c:y val="-7.4482887658844921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007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0.0</c:formatCode>
                <c:ptCount val="4"/>
                <c:pt idx="1">
                  <c:v>696</c:v>
                </c:pt>
                <c:pt idx="2">
                  <c:v>1241</c:v>
                </c:pt>
                <c:pt idx="3">
                  <c:v>1253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ПП5</c:v>
                </c:pt>
              </c:strCache>
            </c:strRef>
          </c:tx>
          <c:dLbls>
            <c:dLbl>
              <c:idx val="1"/>
              <c:layout>
                <c:manualLayout>
                  <c:x val="8.0588082053382276E-2"/>
                  <c:y val="-0.15445513370234751"/>
                </c:manualLayout>
              </c:layout>
              <c:showVal val="1"/>
            </c:dLbl>
            <c:dLbl>
              <c:idx val="2"/>
              <c:layout>
                <c:manualLayout>
                  <c:x val="8.2765966824601508E-2"/>
                  <c:y val="-6.3366336633663534E-2"/>
                </c:manualLayout>
              </c:layout>
              <c:spPr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 sz="1100" baseline="0"/>
                  </a:pPr>
                  <a:endParaRPr lang="ru-RU"/>
                </a:p>
              </c:txPr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</c:ser>
        <c:shape val="box"/>
        <c:axId val="177083904"/>
        <c:axId val="177085440"/>
        <c:axId val="0"/>
      </c:bar3DChart>
      <c:catAx>
        <c:axId val="1770839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7" baseline="0"/>
            </a:pPr>
            <a:endParaRPr lang="ru-RU"/>
          </a:p>
        </c:txPr>
        <c:crossAx val="177085440"/>
        <c:crosses val="autoZero"/>
        <c:auto val="1"/>
        <c:lblAlgn val="ctr"/>
        <c:lblOffset val="100"/>
      </c:catAx>
      <c:valAx>
        <c:axId val="1770854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7" baseline="0"/>
            </a:pPr>
            <a:endParaRPr lang="ru-RU"/>
          </a:p>
        </c:txPr>
        <c:crossAx val="177083904"/>
        <c:crosses val="autoZero"/>
        <c:crossBetween val="between"/>
      </c:valAx>
      <c:spPr>
        <a:noFill/>
        <a:ln w="28168">
          <a:noFill/>
        </a:ln>
      </c:spPr>
    </c:plotArea>
    <c:legend>
      <c:legendPos val="r"/>
      <c:layout>
        <c:manualLayout>
          <c:xMode val="edge"/>
          <c:yMode val="edge"/>
          <c:x val="0.90563289957701254"/>
          <c:y val="0.33201521118663707"/>
          <c:w val="9.1418279670779812E-2"/>
          <c:h val="0.48340667527583536"/>
        </c:manualLayout>
      </c:layout>
      <c:txPr>
        <a:bodyPr/>
        <a:lstStyle/>
        <a:p>
          <a:pPr>
            <a:defRPr sz="1007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14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0.13030303030303031"/>
          <c:y val="0.10344827586206895"/>
          <c:w val="0.81515151515151563"/>
          <c:h val="0.6666666666666666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020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1">
                  <c:v>1860</c:v>
                </c:pt>
                <c:pt idx="2">
                  <c:v>2658</c:v>
                </c:pt>
                <c:pt idx="3">
                  <c:v>3842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020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hape val="box"/>
        <c:axId val="177227648"/>
        <c:axId val="177229184"/>
        <c:axId val="0"/>
      </c:bar3DChart>
      <c:catAx>
        <c:axId val="1772276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20" baseline="0"/>
            </a:pPr>
            <a:endParaRPr lang="ru-RU"/>
          </a:p>
        </c:txPr>
        <c:crossAx val="177229184"/>
        <c:crosses val="autoZero"/>
        <c:auto val="1"/>
        <c:lblAlgn val="ctr"/>
        <c:lblOffset val="100"/>
      </c:catAx>
      <c:valAx>
        <c:axId val="1772291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20" baseline="0"/>
            </a:pPr>
            <a:endParaRPr lang="ru-RU"/>
          </a:p>
        </c:txPr>
        <c:crossAx val="177227648"/>
        <c:crosses val="autoZero"/>
        <c:crossBetween val="between"/>
      </c:valAx>
      <c:spPr>
        <a:noFill/>
        <a:ln w="2850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37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8.8122605363984766E-2"/>
          <c:y val="7.8947368421052475E-2"/>
          <c:w val="0.85823754789271856"/>
          <c:h val="0.7602339181286549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2"/>
              <c:layout>
                <c:manualLayout>
                  <c:x val="9.6027427766545007E-2"/>
                  <c:y val="-4.3691979115922054E-3"/>
                </c:manualLayout>
              </c:layout>
              <c:showVal val="1"/>
            </c:dLbl>
            <c:dLbl>
              <c:idx val="3"/>
              <c:layout>
                <c:manualLayout>
                  <c:x val="0.10060016242209473"/>
                  <c:y val="4.3691979115922054E-3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135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1">
                  <c:v>52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1"/>
              <c:layout>
                <c:manualLayout>
                  <c:x val="4.5727346555497613E-3"/>
                  <c:y val="-0.12670673943617394"/>
                </c:manualLayout>
              </c:layout>
              <c:showVal val="1"/>
            </c:dLbl>
            <c:dLbl>
              <c:idx val="2"/>
              <c:layout>
                <c:manualLayout>
                  <c:x val="8.9168325783220384E-2"/>
                  <c:y val="4.3691979115922062E-2"/>
                </c:manualLayout>
              </c:layout>
              <c:showVal val="1"/>
            </c:dLbl>
            <c:dLbl>
              <c:idx val="3"/>
              <c:layout>
                <c:manualLayout>
                  <c:x val="9.374106043877023E-2"/>
                  <c:y val="-0.1004915519666209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135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1">
                  <c:v>0</c:v>
                </c:pt>
                <c:pt idx="2">
                  <c:v>1888</c:v>
                </c:pt>
                <c:pt idx="3">
                  <c:v>194</c:v>
                </c:pt>
              </c:numCache>
            </c:numRef>
          </c:val>
        </c:ser>
        <c:shape val="box"/>
        <c:axId val="177346048"/>
        <c:axId val="177347584"/>
        <c:axId val="0"/>
      </c:bar3DChart>
      <c:catAx>
        <c:axId val="1773460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35" baseline="0"/>
            </a:pPr>
            <a:endParaRPr lang="ru-RU"/>
          </a:p>
        </c:txPr>
        <c:crossAx val="177347584"/>
        <c:crosses val="autoZero"/>
        <c:auto val="1"/>
        <c:lblAlgn val="ctr"/>
        <c:lblOffset val="100"/>
      </c:catAx>
      <c:valAx>
        <c:axId val="1773475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35" baseline="0"/>
            </a:pPr>
            <a:endParaRPr lang="ru-RU"/>
          </a:p>
        </c:txPr>
        <c:crossAx val="177346048"/>
        <c:crosses val="autoZero"/>
        <c:crossBetween val="between"/>
      </c:valAx>
      <c:spPr>
        <a:noFill/>
        <a:ln w="3171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044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0.11704834605597966"/>
          <c:y val="6.2176165803108814E-2"/>
          <c:w val="0.89567430025445294"/>
          <c:h val="0.9170984455958556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9.2432120161756212E-2"/>
                  <c:y val="-8.7155963302753228E-2"/>
                </c:manualLayout>
              </c:layout>
              <c:showVal val="1"/>
            </c:dLbl>
            <c:dLbl>
              <c:idx val="1"/>
              <c:layout>
                <c:manualLayout>
                  <c:x val="7.6256499133449104E-2"/>
                  <c:y val="-6.8807700642924324E-2"/>
                </c:manualLayout>
              </c:layout>
              <c:showVal val="1"/>
            </c:dLbl>
            <c:dLbl>
              <c:idx val="2"/>
              <c:layout>
                <c:manualLayout>
                  <c:x val="9.9364529173888924E-2"/>
                  <c:y val="-0.32110091743119262"/>
                </c:manualLayout>
              </c:layout>
              <c:showVal val="1"/>
            </c:dLbl>
            <c:dLbl>
              <c:idx val="3"/>
              <c:layout>
                <c:manualLayout>
                  <c:x val="8.7810514153668404E-2"/>
                  <c:y val="-0.17889908256880863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304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1">
                  <c:v>200</c:v>
                </c:pt>
                <c:pt idx="2">
                  <c:v>111</c:v>
                </c:pt>
                <c:pt idx="3">
                  <c:v>200</c:v>
                </c:pt>
              </c:numCache>
            </c:numRef>
          </c:val>
        </c:ser>
        <c:shape val="box"/>
        <c:axId val="177547904"/>
        <c:axId val="177553792"/>
        <c:axId val="0"/>
      </c:bar3DChart>
      <c:catAx>
        <c:axId val="1775479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04" baseline="0"/>
            </a:pPr>
            <a:endParaRPr lang="ru-RU"/>
          </a:p>
        </c:txPr>
        <c:crossAx val="177553792"/>
        <c:crosses val="autoZero"/>
        <c:auto val="1"/>
        <c:lblAlgn val="ctr"/>
        <c:lblOffset val="100"/>
      </c:catAx>
      <c:valAx>
        <c:axId val="1775537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304" baseline="0"/>
            </a:pPr>
            <a:endParaRPr lang="ru-RU"/>
          </a:p>
        </c:txPr>
        <c:crossAx val="177547904"/>
        <c:crosses val="autoZero"/>
        <c:crossBetween val="between"/>
      </c:valAx>
      <c:spPr>
        <a:noFill/>
        <a:ln w="36367">
          <a:noFill/>
        </a:ln>
      </c:spPr>
    </c:plotArea>
    <c:legend>
      <c:legendPos val="r"/>
      <c:layout>
        <c:manualLayout>
          <c:xMode val="edge"/>
          <c:yMode val="edge"/>
          <c:x val="0.45840397447756731"/>
          <c:y val="2.0460252343112228E-2"/>
          <c:w val="8.1494259536120495E-2"/>
          <c:h val="5.6265693943558834E-2"/>
        </c:manualLayout>
      </c:layout>
      <c:txPr>
        <a:bodyPr/>
        <a:lstStyle/>
        <a:p>
          <a:pPr>
            <a:defRPr sz="1304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348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8.4452975047984727E-2"/>
          <c:y val="4.0935672514619881E-2"/>
          <c:w val="0.92514395393474091"/>
          <c:h val="0.9590643274853806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076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1">
                  <c:v>15</c:v>
                </c:pt>
                <c:pt idx="2">
                  <c:v>15</c:v>
                </c:pt>
                <c:pt idx="3">
                  <c:v>15</c:v>
                </c:pt>
              </c:numCache>
            </c:numRef>
          </c:val>
        </c:ser>
        <c:shape val="box"/>
        <c:axId val="177817088"/>
        <c:axId val="177818624"/>
        <c:axId val="0"/>
      </c:bar3DChart>
      <c:catAx>
        <c:axId val="1778170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76" baseline="0"/>
            </a:pPr>
            <a:endParaRPr lang="ru-RU"/>
          </a:p>
        </c:txPr>
        <c:crossAx val="177818624"/>
        <c:crosses val="autoZero"/>
        <c:auto val="1"/>
        <c:lblAlgn val="ctr"/>
        <c:lblOffset val="100"/>
      </c:catAx>
      <c:valAx>
        <c:axId val="1778186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76" baseline="0"/>
            </a:pPr>
            <a:endParaRPr lang="ru-RU"/>
          </a:p>
        </c:txPr>
        <c:crossAx val="177817088"/>
        <c:crosses val="autoZero"/>
        <c:crossBetween val="between"/>
      </c:valAx>
      <c:spPr>
        <a:noFill/>
        <a:ln w="30100">
          <a:noFill/>
        </a:ln>
      </c:spPr>
    </c:plotArea>
    <c:legend>
      <c:legendPos val="r"/>
      <c:layout>
        <c:manualLayout>
          <c:xMode val="edge"/>
          <c:yMode val="edge"/>
          <c:x val="0.45840419044011249"/>
          <c:y val="2.0460166495715752E-2"/>
          <c:w val="8.1494022382383249E-2"/>
          <c:h val="5.6266331051789034E-2"/>
        </c:manualLayout>
      </c:layout>
      <c:txPr>
        <a:bodyPr/>
        <a:lstStyle/>
        <a:p>
          <a:pPr>
            <a:defRPr sz="1076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38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otX val="0"/>
      <c:rotY val="0"/>
      <c:depthPercent val="100"/>
      <c:rAngAx val="1"/>
    </c:view3D>
    <c:plotArea>
      <c:layout>
        <c:manualLayout>
          <c:layoutTarget val="inner"/>
          <c:xMode val="edge"/>
          <c:yMode val="edge"/>
          <c:x val="0.14931007722592371"/>
          <c:y val="2.4985180217080908E-2"/>
          <c:w val="0.76927398133739455"/>
          <c:h val="0.5601117111269355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1">
                  <c:v>46120</c:v>
                </c:pt>
                <c:pt idx="2">
                  <c:v>45042</c:v>
                </c:pt>
                <c:pt idx="3">
                  <c:v>43269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1">
                  <c:v>88608</c:v>
                </c:pt>
                <c:pt idx="2">
                  <c:v>76495</c:v>
                </c:pt>
                <c:pt idx="3">
                  <c:v>80554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0.0</c:formatCode>
                <c:ptCount val="4"/>
                <c:pt idx="1">
                  <c:v>6073</c:v>
                </c:pt>
                <c:pt idx="2">
                  <c:v>6508</c:v>
                </c:pt>
                <c:pt idx="3">
                  <c:v>6443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ПП4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0.0</c:formatCode>
                <c:ptCount val="4"/>
                <c:pt idx="1">
                  <c:v>10667</c:v>
                </c:pt>
                <c:pt idx="2">
                  <c:v>18163</c:v>
                </c:pt>
                <c:pt idx="3">
                  <c:v>6600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ПП5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Лист1!$F$2:$F$5</c:f>
              <c:numCache>
                <c:formatCode>0.0</c:formatCode>
                <c:ptCount val="4"/>
                <c:pt idx="1">
                  <c:v>484</c:v>
                </c:pt>
                <c:pt idx="2">
                  <c:v>475</c:v>
                </c:pt>
                <c:pt idx="3">
                  <c:v>563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ПП6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Лист1!$G$2:$G$5</c:f>
              <c:numCache>
                <c:formatCode>0.0</c:formatCode>
                <c:ptCount val="4"/>
                <c:pt idx="1">
                  <c:v>1188</c:v>
                </c:pt>
                <c:pt idx="2">
                  <c:v>1098</c:v>
                </c:pt>
                <c:pt idx="3">
                  <c:v>1008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ОП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Лист1!$H$2:$H$5</c:f>
              <c:numCache>
                <c:formatCode>0.0</c:formatCode>
                <c:ptCount val="4"/>
                <c:pt idx="1">
                  <c:v>4074</c:v>
                </c:pt>
                <c:pt idx="2">
                  <c:v>5401</c:v>
                </c:pt>
                <c:pt idx="3">
                  <c:v>5775</c:v>
                </c:pt>
              </c:numCache>
            </c:numRef>
          </c:val>
        </c:ser>
        <c:gapWidth val="95"/>
        <c:gapDepth val="95"/>
        <c:shape val="box"/>
        <c:axId val="178137344"/>
        <c:axId val="178143232"/>
        <c:axId val="0"/>
      </c:bar3DChart>
      <c:catAx>
        <c:axId val="1781373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59" baseline="0"/>
            </a:pPr>
            <a:endParaRPr lang="ru-RU"/>
          </a:p>
        </c:txPr>
        <c:crossAx val="178143232"/>
        <c:crosses val="autoZero"/>
        <c:auto val="1"/>
        <c:lblAlgn val="ctr"/>
        <c:lblOffset val="100"/>
      </c:catAx>
      <c:valAx>
        <c:axId val="1781432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059" baseline="0"/>
            </a:pPr>
            <a:endParaRPr lang="ru-RU"/>
          </a:p>
        </c:txPr>
        <c:crossAx val="1781373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59" baseline="0"/>
            </a:pPr>
            <a:endParaRPr lang="ru-RU"/>
          </a:p>
        </c:txPr>
      </c:dTable>
      <c:spPr>
        <a:noFill/>
        <a:ln w="25416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582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0.10133843212237029"/>
          <c:y val="4.6728971962616932E-2"/>
          <c:w val="0.87189292543021035"/>
          <c:h val="0.7663551401869158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8.4350603475608465E-2"/>
                  <c:y val="4.5844803649130711E-2"/>
                </c:manualLayout>
              </c:layout>
              <c:showVal val="1"/>
            </c:dLbl>
            <c:dLbl>
              <c:idx val="2"/>
              <c:layout>
                <c:manualLayout>
                  <c:x val="8.6570356198651152E-2"/>
                  <c:y val="9.1690329269359314E-3"/>
                </c:manualLayout>
              </c:layout>
              <c:showVal val="1"/>
            </c:dLbl>
            <c:dLbl>
              <c:idx val="3"/>
              <c:layout>
                <c:manualLayout>
                  <c:x val="8.2130850752566098E-2"/>
                  <c:y val="-3.6098554830456012E-7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70</c:v>
                </c:pt>
                <c:pt idx="1">
                  <c:v>70</c:v>
                </c:pt>
                <c:pt idx="2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8.4350603475608465E-2"/>
                  <c:y val="-2.2922582317339509E-2"/>
                </c:manualLayout>
              </c:layout>
              <c:showVal val="1"/>
            </c:dLbl>
            <c:dLbl>
              <c:idx val="2"/>
              <c:layout>
                <c:manualLayout>
                  <c:x val="8.6570356198651152E-2"/>
                  <c:y val="-3.6676131707743309E-2"/>
                </c:manualLayout>
              </c:layout>
              <c:showVal val="1"/>
            </c:dLbl>
            <c:dLbl>
              <c:idx val="3"/>
              <c:layout>
                <c:manualLayout>
                  <c:x val="8.2130850752566098E-2"/>
                  <c:y val="-3.667613170774349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ПП3</c:v>
                </c:pt>
              </c:strCache>
            </c:strRef>
          </c:tx>
          <c:dLbls>
            <c:dLbl>
              <c:idx val="0"/>
              <c:layout>
                <c:manualLayout>
                  <c:x val="8.6072101117775482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8.6924118364905628E-2"/>
                  <c:y val="-4.5845164634678984E-2"/>
                </c:manualLayout>
              </c:layout>
              <c:showVal val="1"/>
            </c:dLbl>
            <c:dLbl>
              <c:idx val="2"/>
              <c:layout>
                <c:manualLayout>
                  <c:x val="0.10690189287228662"/>
                  <c:y val="-3.28677341731302E-2"/>
                </c:manualLayout>
              </c:layout>
              <c:showVal val="1"/>
            </c:dLbl>
            <c:dLbl>
              <c:idx val="3"/>
              <c:layout>
                <c:manualLayout>
                  <c:x val="7.5825422413278401E-2"/>
                  <c:y val="4.4394102854515915E-17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007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0.0</c:formatCode>
                <c:ptCount val="3"/>
                <c:pt idx="0">
                  <c:v>352</c:v>
                </c:pt>
                <c:pt idx="1">
                  <c:v>355</c:v>
                </c:pt>
                <c:pt idx="2">
                  <c:v>358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ПП4</c:v>
                </c:pt>
              </c:strCache>
            </c:strRef>
          </c:tx>
          <c:dLbls>
            <c:dLbl>
              <c:idx val="0"/>
              <c:layout>
                <c:manualLayout>
                  <c:x val="7.9924093895077333E-2"/>
                  <c:y val="-4.3587440868087926E-2"/>
                </c:manualLayout>
              </c:layout>
              <c:showVal val="1"/>
            </c:dLbl>
            <c:dLbl>
              <c:idx val="1"/>
              <c:layout>
                <c:manualLayout>
                  <c:x val="9.3753790621037794E-2"/>
                  <c:y val="-6.1666800231319541E-2"/>
                </c:manualLayout>
              </c:layout>
              <c:showVal val="1"/>
            </c:dLbl>
            <c:dLbl>
              <c:idx val="2"/>
              <c:layout>
                <c:manualLayout>
                  <c:x val="0.11424280738943447"/>
                  <c:y val="-0.12636732301059059"/>
                </c:manualLayout>
              </c:layout>
              <c:showVal val="1"/>
            </c:dLbl>
            <c:dLbl>
              <c:idx val="3"/>
              <c:layout>
                <c:manualLayout>
                  <c:x val="6.7628079449680772E-2"/>
                  <c:y val="-6.2959636809460512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007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Лист1!$E$2:$E$4</c:f>
              <c:numCache>
                <c:formatCode>0.0</c:formatCode>
                <c:ptCount val="3"/>
                <c:pt idx="0">
                  <c:v>17</c:v>
                </c:pt>
                <c:pt idx="1">
                  <c:v>17</c:v>
                </c:pt>
                <c:pt idx="2">
                  <c:v>17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ПП5</c:v>
                </c:pt>
              </c:strCache>
            </c:strRef>
          </c:tx>
          <c:dLbls>
            <c:dLbl>
              <c:idx val="0"/>
              <c:layout>
                <c:manualLayout>
                  <c:x val="-5.3274065353015841E-2"/>
                  <c:y val="-1.8338065853871606E-2"/>
                </c:manualLayout>
              </c:layout>
              <c:showVal val="1"/>
            </c:dLbl>
            <c:dLbl>
              <c:idx val="1"/>
              <c:layout>
                <c:manualLayout>
                  <c:x val="9.3229614367777783E-2"/>
                  <c:y val="-6.4183230488550624E-2"/>
                </c:manualLayout>
              </c:layout>
              <c:showVal val="1"/>
            </c:dLbl>
            <c:dLbl>
              <c:idx val="2"/>
              <c:layout>
                <c:manualLayout>
                  <c:x val="0.11098763615211631"/>
                  <c:y val="-0.16962710914831236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Лист1!$F$2:$F$4</c:f>
              <c:numCache>
                <c:formatCode>0.0</c:formatCode>
                <c:ptCount val="3"/>
                <c:pt idx="0">
                  <c:v>0</c:v>
                </c:pt>
                <c:pt idx="1">
                  <c:v>571</c:v>
                </c:pt>
                <c:pt idx="2">
                  <c:v>200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ПП6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Лист1!$G$2:$G$4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ПП7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Лист1!$H$2:$H$4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ПП8</c:v>
                </c:pt>
              </c:strCache>
            </c:strRef>
          </c:tx>
          <c:dLbls>
            <c:dLbl>
              <c:idx val="0"/>
              <c:layout>
                <c:manualLayout>
                  <c:x val="8.2130850752566167E-2"/>
                  <c:y val="-0.12378194451363349"/>
                </c:manualLayout>
              </c:layout>
              <c:showVal val="1"/>
            </c:dLbl>
            <c:dLbl>
              <c:idx val="1"/>
              <c:layout>
                <c:manualLayout>
                  <c:x val="6.6592581691269803E-2"/>
                  <c:y val="0.10085936219629373"/>
                </c:manualLayout>
              </c:layout>
              <c:showVal val="1"/>
            </c:dLbl>
            <c:dLbl>
              <c:idx val="2"/>
              <c:layout>
                <c:manualLayout>
                  <c:x val="9.3229614367777713E-2"/>
                  <c:y val="-0.14212001036750488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Лист1!$I$2:$I$4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1371</c:v>
                </c:pt>
              </c:numCache>
            </c:numRef>
          </c:val>
        </c:ser>
        <c:shape val="box"/>
        <c:axId val="178206592"/>
        <c:axId val="178208128"/>
        <c:axId val="0"/>
      </c:bar3DChart>
      <c:catAx>
        <c:axId val="1782065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7" baseline="0"/>
            </a:pPr>
            <a:endParaRPr lang="ru-RU"/>
          </a:p>
        </c:txPr>
        <c:crossAx val="178208128"/>
        <c:crosses val="autoZero"/>
        <c:auto val="1"/>
        <c:lblAlgn val="ctr"/>
        <c:lblOffset val="100"/>
      </c:catAx>
      <c:valAx>
        <c:axId val="17820812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07" baseline="0"/>
            </a:pPr>
            <a:endParaRPr lang="ru-RU"/>
          </a:p>
        </c:txPr>
        <c:crossAx val="178206592"/>
        <c:crosses val="autoZero"/>
        <c:crossBetween val="between"/>
      </c:valAx>
      <c:spPr>
        <a:noFill/>
        <a:ln w="28140">
          <a:noFill/>
        </a:ln>
      </c:spPr>
    </c:plotArea>
    <c:legend>
      <c:legendPos val="r"/>
      <c:layout>
        <c:manualLayout>
          <c:xMode val="edge"/>
          <c:yMode val="edge"/>
          <c:x val="0.91995798899491998"/>
          <c:y val="0.17580357187980336"/>
          <c:w val="7.7004445448091194E-2"/>
          <c:h val="0.6664803981237416"/>
        </c:manualLayout>
      </c:layout>
      <c:txPr>
        <a:bodyPr/>
        <a:lstStyle/>
        <a:p>
          <a:pPr>
            <a:defRPr sz="1007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14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8.4355828220860393E-2"/>
          <c:y val="1.7543859649123045E-2"/>
          <c:w val="0.85736196319018465"/>
          <c:h val="0.7061403508771936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6.9080779944289933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6.9080779944289933E-2"/>
                  <c:y val="6.1871601324734434E-3"/>
                </c:manualLayout>
              </c:layout>
              <c:showVal val="1"/>
            </c:dLbl>
            <c:dLbl>
              <c:idx val="2"/>
              <c:layout>
                <c:manualLayout>
                  <c:x val="7.7994428969359333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7.7994428969359333E-2"/>
                  <c:y val="5.6714979371393579E-17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822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1">
                  <c:v>17093</c:v>
                </c:pt>
                <c:pt idx="2">
                  <c:v>48631</c:v>
                </c:pt>
                <c:pt idx="3">
                  <c:v>43531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dLbls>
            <c:dLbl>
              <c:idx val="0"/>
              <c:layout>
                <c:manualLayout>
                  <c:x val="5.5710306406685332E-2"/>
                  <c:y val="-6.1871601324734434E-3"/>
                </c:manualLayout>
              </c:layout>
              <c:showVal val="1"/>
            </c:dLbl>
            <c:dLbl>
              <c:idx val="1"/>
              <c:layout>
                <c:manualLayout>
                  <c:x val="7.7994428969359333E-2"/>
                  <c:y val="-2.4748640529893812E-2"/>
                </c:manualLayout>
              </c:layout>
              <c:showVal val="1"/>
            </c:dLbl>
            <c:dLbl>
              <c:idx val="2"/>
              <c:layout>
                <c:manualLayout>
                  <c:x val="8.0222841225626743E-2"/>
                  <c:y val="-6.1871601324734434E-3"/>
                </c:manualLayout>
              </c:layout>
              <c:showVal val="1"/>
            </c:dLbl>
            <c:dLbl>
              <c:idx val="3"/>
              <c:layout>
                <c:manualLayout>
                  <c:x val="7.3537604456824834E-2"/>
                  <c:y val="0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822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1">
                  <c:v>3025</c:v>
                </c:pt>
                <c:pt idx="2">
                  <c:v>6858</c:v>
                </c:pt>
                <c:pt idx="3">
                  <c:v>5965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178454912"/>
        <c:axId val="178456448"/>
        <c:axId val="0"/>
      </c:bar3DChart>
      <c:catAx>
        <c:axId val="1784549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822" baseline="0"/>
            </a:pPr>
            <a:endParaRPr lang="ru-RU"/>
          </a:p>
        </c:txPr>
        <c:crossAx val="178456448"/>
        <c:crosses val="autoZero"/>
        <c:auto val="1"/>
        <c:lblAlgn val="ctr"/>
        <c:lblOffset val="100"/>
      </c:catAx>
      <c:valAx>
        <c:axId val="1784564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22" baseline="0"/>
            </a:pPr>
            <a:endParaRPr lang="ru-RU"/>
          </a:p>
        </c:txPr>
        <c:crossAx val="178454912"/>
        <c:crosses val="autoZero"/>
        <c:crossBetween val="between"/>
      </c:valAx>
      <c:spPr>
        <a:noFill/>
        <a:ln w="2295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479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otX val="0"/>
      <c:rotY val="0"/>
      <c:depthPercent val="100"/>
      <c:rAngAx val="1"/>
    </c:view3D>
    <c:plotArea>
      <c:layout>
        <c:manualLayout>
          <c:layoutTarget val="inner"/>
          <c:xMode val="edge"/>
          <c:yMode val="edge"/>
          <c:x val="0.14931007722592371"/>
          <c:y val="2.4985180217080908E-2"/>
          <c:w val="0.76927398133739455"/>
          <c:h val="0.5601117111269355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443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1407</c:v>
                </c:pt>
                <c:pt idx="1">
                  <c:v>1471</c:v>
                </c:pt>
                <c:pt idx="2">
                  <c:v>388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0.0</c:formatCode>
                <c:ptCount val="3"/>
                <c:pt idx="0">
                  <c:v>66</c:v>
                </c:pt>
                <c:pt idx="1">
                  <c:v>67</c:v>
                </c:pt>
                <c:pt idx="2">
                  <c:v>68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ПП4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Лист1!$E$2:$E$4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ПП5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Лист1!$F$2:$F$4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ПП6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Лист1!$G$2:$G$4</c:f>
              <c:numCache>
                <c:formatCode>0.0</c:formatCode>
                <c:ptCount val="3"/>
                <c:pt idx="0">
                  <c:v>0</c:v>
                </c:pt>
                <c:pt idx="1">
                  <c:v>422</c:v>
                </c:pt>
                <c:pt idx="2">
                  <c:v>509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ПП7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Лист1!$H$2:$H$4</c:f>
              <c:numCache>
                <c:formatCode>0.0</c:formatCode>
                <c:ptCount val="3"/>
                <c:pt idx="0">
                  <c:v>803</c:v>
                </c:pt>
                <c:pt idx="1">
                  <c:v>0</c:v>
                </c:pt>
                <c:pt idx="2">
                  <c:v>185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ОП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Лист1!$I$2:$I$4</c:f>
              <c:numCache>
                <c:formatCode>0.0</c:formatCode>
                <c:ptCount val="3"/>
                <c:pt idx="0">
                  <c:v>25472</c:v>
                </c:pt>
                <c:pt idx="1">
                  <c:v>40005</c:v>
                </c:pt>
                <c:pt idx="2">
                  <c:v>37736</c:v>
                </c:pt>
              </c:numCache>
            </c:numRef>
          </c:val>
        </c:ser>
        <c:gapWidth val="95"/>
        <c:gapDepth val="95"/>
        <c:shape val="box"/>
        <c:axId val="178583808"/>
        <c:axId val="178597888"/>
        <c:axId val="0"/>
      </c:bar3DChart>
      <c:catAx>
        <c:axId val="1785838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59" baseline="0"/>
            </a:pPr>
            <a:endParaRPr lang="ru-RU"/>
          </a:p>
        </c:txPr>
        <c:crossAx val="178597888"/>
        <c:crosses val="autoZero"/>
        <c:auto val="1"/>
        <c:lblAlgn val="ctr"/>
        <c:lblOffset val="100"/>
      </c:catAx>
      <c:valAx>
        <c:axId val="178597888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txPr>
          <a:bodyPr/>
          <a:lstStyle/>
          <a:p>
            <a:pPr>
              <a:defRPr sz="1059" baseline="0"/>
            </a:pPr>
            <a:endParaRPr lang="ru-RU"/>
          </a:p>
        </c:txPr>
        <c:crossAx val="1785838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59" baseline="0"/>
            </a:pPr>
            <a:endParaRPr lang="ru-RU"/>
          </a:p>
        </c:txPr>
      </c:dTable>
      <c:spPr>
        <a:noFill/>
        <a:ln w="25416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582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9.8468271334792204E-2"/>
          <c:y val="3.2710280373831772E-2"/>
          <c:w val="0.84901531728665203"/>
          <c:h val="0.7289719626168285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7.0877387161021432E-2"/>
                  <c:y val="-2.38237001170176E-2"/>
                </c:manualLayout>
              </c:layout>
              <c:showVal val="1"/>
            </c:dLbl>
            <c:dLbl>
              <c:idx val="1"/>
              <c:layout>
                <c:manualLayout>
                  <c:x val="9.1454693110995244E-2"/>
                  <c:y val="-1.9058960093614009E-2"/>
                </c:manualLayout>
              </c:layout>
              <c:showVal val="1"/>
            </c:dLbl>
            <c:dLbl>
              <c:idx val="2"/>
              <c:layout>
                <c:manualLayout>
                  <c:x val="9.6027427766545007E-2"/>
                  <c:y val="-4.2882660210632119E-2"/>
                </c:manualLayout>
              </c:layout>
              <c:showVal val="1"/>
            </c:dLbl>
            <c:dLbl>
              <c:idx val="3"/>
              <c:layout>
                <c:manualLayout>
                  <c:x val="5.9445550522146902E-2"/>
                  <c:y val="-8.7352557991528445E-17"/>
                </c:manualLayout>
              </c:layout>
              <c:showVal val="1"/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Лист1!$C$1:$C$4</c:f>
              <c:strCache>
                <c:ptCount val="1"/>
                <c:pt idx="0">
                  <c:v>ПП2 6260,0 6741,0</c:v>
                </c:pt>
              </c:strCache>
            </c:strRef>
          </c:tx>
          <c:dLbls>
            <c:dLbl>
              <c:idx val="0"/>
              <c:layout>
                <c:manualLayout>
                  <c:x val="7.7736489144347082E-2"/>
                  <c:y val="-6.6706360327649039E-2"/>
                </c:manualLayout>
              </c:layout>
              <c:showVal val="1"/>
            </c:dLbl>
            <c:dLbl>
              <c:idx val="1"/>
              <c:layout>
                <c:manualLayout>
                  <c:x val="8.0022856472120804E-2"/>
                  <c:y val="-5.2412140257439101E-2"/>
                </c:manualLayout>
              </c:layout>
              <c:showVal val="1"/>
            </c:dLbl>
            <c:dLbl>
              <c:idx val="2"/>
              <c:layout>
                <c:manualLayout>
                  <c:x val="9.1454693110995244E-2"/>
                  <c:y val="-8.1000580397859567E-2"/>
                </c:manualLayout>
              </c:layout>
              <c:showVal val="1"/>
            </c:dLbl>
            <c:dLbl>
              <c:idx val="3"/>
              <c:layout>
                <c:manualLayout>
                  <c:x val="7.3163754488796182E-2"/>
                  <c:y val="-0.16200116079571908"/>
                </c:manualLayout>
              </c:layout>
              <c:showVal val="1"/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val>
            <c:numRef>
              <c:f>Лист1!$C$2:$C$5</c:f>
              <c:numCache>
                <c:formatCode>0.0</c:formatCode>
                <c:ptCount val="4"/>
                <c:pt idx="1">
                  <c:v>6260</c:v>
                </c:pt>
                <c:pt idx="2">
                  <c:v>6741</c:v>
                </c:pt>
                <c:pt idx="3">
                  <c:v>7765</c:v>
                </c:pt>
              </c:numCache>
            </c:numRef>
          </c:val>
        </c:ser>
        <c:shape val="box"/>
        <c:axId val="177972736"/>
        <c:axId val="177974272"/>
        <c:axId val="0"/>
      </c:bar3DChart>
      <c:catAx>
        <c:axId val="177972736"/>
        <c:scaling>
          <c:orientation val="minMax"/>
        </c:scaling>
        <c:axPos val="b"/>
        <c:numFmt formatCode="General" sourceLinked="1"/>
        <c:tickLblPos val="nextTo"/>
        <c:crossAx val="177974272"/>
        <c:crosses val="autoZero"/>
        <c:auto val="1"/>
        <c:lblAlgn val="ctr"/>
        <c:lblOffset val="100"/>
      </c:catAx>
      <c:valAx>
        <c:axId val="177974272"/>
        <c:scaling>
          <c:orientation val="minMax"/>
        </c:scaling>
        <c:axPos val="l"/>
        <c:majorGridlines/>
        <c:numFmt formatCode="General" sourceLinked="1"/>
        <c:tickLblPos val="nextTo"/>
        <c:crossAx val="177972736"/>
        <c:crosses val="autoZero"/>
        <c:crossBetween val="between"/>
      </c:valAx>
      <c:spPr>
        <a:noFill/>
        <a:ln w="3171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372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9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37282216542991886"/>
          <c:y val="2.3593943560517801E-2"/>
          <c:w val="0.62717783457009502"/>
          <c:h val="0.6230729304399578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2019 - факт</c:v>
                </c:pt>
                <c:pt idx="1">
                  <c:v>2020 - первоночальный</c:v>
                </c:pt>
                <c:pt idx="2">
                  <c:v>2020 на 01.11.2020</c:v>
                </c:pt>
                <c:pt idx="3">
                  <c:v>2021 прогноз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171470</c:v>
                </c:pt>
                <c:pt idx="1">
                  <c:v>148142</c:v>
                </c:pt>
                <c:pt idx="2">
                  <c:v>174987</c:v>
                </c:pt>
                <c:pt idx="3">
                  <c:v>188485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2019 - факт</c:v>
                </c:pt>
                <c:pt idx="1">
                  <c:v>2020 - первоночальный</c:v>
                </c:pt>
                <c:pt idx="2">
                  <c:v>2020 на 01.11.2020</c:v>
                </c:pt>
                <c:pt idx="3">
                  <c:v>2021 прогноз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129730</c:v>
                </c:pt>
                <c:pt idx="1">
                  <c:v>137034</c:v>
                </c:pt>
                <c:pt idx="2">
                  <c:v>138341</c:v>
                </c:pt>
                <c:pt idx="3">
                  <c:v>122352</c:v>
                </c:pt>
              </c:numCache>
            </c:numRef>
          </c:val>
        </c:ser>
        <c:shape val="box"/>
        <c:axId val="71938816"/>
        <c:axId val="71940352"/>
        <c:axId val="0"/>
      </c:bar3DChart>
      <c:catAx>
        <c:axId val="71938816"/>
        <c:scaling>
          <c:orientation val="minMax"/>
        </c:scaling>
        <c:axPos val="b"/>
        <c:numFmt formatCode="General" sourceLinked="1"/>
        <c:majorTickMark val="none"/>
        <c:tickLblPos val="nextTo"/>
        <c:crossAx val="71940352"/>
        <c:crosses val="autoZero"/>
        <c:auto val="1"/>
        <c:lblAlgn val="ctr"/>
        <c:lblOffset val="100"/>
      </c:catAx>
      <c:valAx>
        <c:axId val="719403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193881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36423">
          <a:noFill/>
        </a:ln>
      </c:spPr>
    </c:plotArea>
    <c:plotVisOnly val="1"/>
    <c:dispBlanksAs val="gap"/>
  </c:chart>
  <c:txPr>
    <a:bodyPr/>
    <a:lstStyle/>
    <a:p>
      <a:pPr>
        <a:defRPr sz="1576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0.11970074812967622"/>
          <c:y val="9.0909090909091064E-2"/>
          <c:w val="0.82543640897755199"/>
          <c:h val="0.6124401913875597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6.5168539325842822E-2"/>
                  <c:y val="-0.25684243680066332"/>
                </c:manualLayout>
              </c:layout>
              <c:showVal val="1"/>
            </c:dLbl>
            <c:dLbl>
              <c:idx val="1"/>
              <c:layout>
                <c:manualLayout>
                  <c:x val="5.3932584269662916E-2"/>
                  <c:y val="-0.25263157894736843"/>
                </c:manualLayout>
              </c:layout>
              <c:showVal val="1"/>
            </c:dLbl>
            <c:dLbl>
              <c:idx val="2"/>
              <c:layout>
                <c:manualLayout>
                  <c:x val="5.3932584269662916E-2"/>
                  <c:y val="-0.27789473684210531"/>
                </c:manualLayout>
              </c:layout>
              <c:showVal val="1"/>
            </c:dLbl>
            <c:dLbl>
              <c:idx val="3"/>
              <c:layout>
                <c:manualLayout>
                  <c:x val="2.0224719101123601E-2"/>
                  <c:y val="-0.12210526315789473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369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1">
                  <c:v>2019</c:v>
                </c:pt>
                <c:pt idx="2">
                  <c:v>2020</c:v>
                </c:pt>
                <c:pt idx="3">
                  <c:v>прогноз 2021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1">
                  <c:v>1701</c:v>
                </c:pt>
                <c:pt idx="2">
                  <c:v>1800</c:v>
                </c:pt>
                <c:pt idx="3">
                  <c:v>1797</c:v>
                </c:pt>
              </c:numCache>
            </c:numRef>
          </c:val>
        </c:ser>
        <c:shape val="box"/>
        <c:axId val="178985600"/>
        <c:axId val="178987392"/>
        <c:axId val="0"/>
      </c:bar3DChart>
      <c:catAx>
        <c:axId val="1789856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69" baseline="0"/>
            </a:pPr>
            <a:endParaRPr lang="ru-RU"/>
          </a:p>
        </c:txPr>
        <c:crossAx val="178987392"/>
        <c:crosses val="autoZero"/>
        <c:auto val="1"/>
        <c:lblAlgn val="ctr"/>
        <c:lblOffset val="100"/>
      </c:catAx>
      <c:valAx>
        <c:axId val="1789873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369" baseline="0"/>
            </a:pPr>
            <a:endParaRPr lang="ru-RU"/>
          </a:p>
        </c:txPr>
        <c:crossAx val="178985600"/>
        <c:crosses val="autoZero"/>
        <c:crossBetween val="between"/>
      </c:valAx>
      <c:spPr>
        <a:noFill/>
        <a:ln w="36668">
          <a:noFill/>
        </a:ln>
      </c:spPr>
    </c:plotArea>
    <c:legend>
      <c:legendPos val="r"/>
      <c:layout>
        <c:manualLayout>
          <c:xMode val="edge"/>
          <c:yMode val="edge"/>
          <c:x val="0.43728803882237038"/>
          <c:y val="6.2827359504647962E-2"/>
          <c:w val="8.1356163920747293E-2"/>
          <c:h val="5.7591620401869714E-2"/>
        </c:manualLayout>
      </c:layout>
      <c:txPr>
        <a:bodyPr/>
        <a:lstStyle/>
        <a:p>
          <a:pPr>
            <a:defRPr sz="1369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63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0.10745614035087719"/>
          <c:y val="5.1660516605166053E-2"/>
          <c:w val="0.92982456140351288"/>
          <c:h val="0.9594095940959405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909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1">
                  <c:v>2019</c:v>
                </c:pt>
                <c:pt idx="2">
                  <c:v>2020</c:v>
                </c:pt>
                <c:pt idx="3">
                  <c:v>прогноз 2021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1">
                  <c:v>161</c:v>
                </c:pt>
                <c:pt idx="2">
                  <c:v>709</c:v>
                </c:pt>
                <c:pt idx="3">
                  <c:v>400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dLbls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909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1">
                  <c:v>2019</c:v>
                </c:pt>
                <c:pt idx="2">
                  <c:v>2020</c:v>
                </c:pt>
                <c:pt idx="3">
                  <c:v>прогноз 2021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2" formatCode="0.0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ПП3</c:v>
                </c:pt>
              </c:strCache>
            </c:strRef>
          </c:tx>
          <c:dLbls>
            <c:dLbl>
              <c:idx val="3"/>
              <c:spPr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 sz="910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91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1">
                  <c:v>2019</c:v>
                </c:pt>
                <c:pt idx="2">
                  <c:v>2020</c:v>
                </c:pt>
                <c:pt idx="3">
                  <c:v>прогноз 2021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3" formatCode="0.0">
                  <c:v>100</c:v>
                </c:pt>
              </c:numCache>
            </c:numRef>
          </c:val>
        </c:ser>
        <c:shape val="box"/>
        <c:axId val="179200000"/>
        <c:axId val="179201536"/>
        <c:axId val="0"/>
      </c:bar3DChart>
      <c:catAx>
        <c:axId val="1792000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909" baseline="0"/>
            </a:pPr>
            <a:endParaRPr lang="ru-RU"/>
          </a:p>
        </c:txPr>
        <c:crossAx val="179201536"/>
        <c:crosses val="autoZero"/>
        <c:auto val="1"/>
        <c:lblAlgn val="ctr"/>
        <c:lblOffset val="100"/>
      </c:catAx>
      <c:valAx>
        <c:axId val="1792015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909" baseline="0"/>
            </a:pPr>
            <a:endParaRPr lang="ru-RU"/>
          </a:p>
        </c:txPr>
        <c:crossAx val="179200000"/>
        <c:crosses val="autoZero"/>
        <c:crossBetween val="between"/>
      </c:valAx>
      <c:spPr>
        <a:noFill/>
        <a:ln w="25355">
          <a:noFill/>
        </a:ln>
      </c:spPr>
    </c:plotArea>
    <c:legend>
      <c:legendPos val="r"/>
      <c:layout>
        <c:manualLayout>
          <c:xMode val="edge"/>
          <c:yMode val="edge"/>
          <c:x val="0.41595906466524901"/>
          <c:y val="2.0460154138166983E-2"/>
          <c:w val="9.1409667021989466E-2"/>
          <c:h val="0.24219634832743486"/>
        </c:manualLayout>
      </c:layout>
      <c:txPr>
        <a:bodyPr/>
        <a:lstStyle/>
        <a:p>
          <a:pPr>
            <a:defRPr sz="909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636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9.6692111959287536E-2"/>
          <c:y val="2.072538860103627E-2"/>
          <c:w val="0.88295165394402064"/>
          <c:h val="0.7875647668393782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6.9324090121317648E-3"/>
                  <c:y val="3.3402830508514917E-3"/>
                </c:manualLayout>
              </c:layout>
              <c:showVal val="1"/>
            </c:dLbl>
            <c:dLbl>
              <c:idx val="1"/>
              <c:layout>
                <c:manualLayout>
                  <c:x val="6.9324090121317648E-3"/>
                  <c:y val="-6.680566101702967E-3"/>
                </c:manualLayout>
              </c:layout>
              <c:showVal val="1"/>
            </c:dLbl>
            <c:dLbl>
              <c:idx val="2"/>
              <c:layout>
                <c:manualLayout>
                  <c:x val="6.9324090121317648E-3"/>
                  <c:y val="-1.0020849152554408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2021 прогноз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949</c:v>
                </c:pt>
                <c:pt idx="1">
                  <c:v>1513</c:v>
                </c:pt>
                <c:pt idx="2">
                  <c:v>1469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5.3444528813623514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2021 прогноз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hape val="box"/>
        <c:axId val="179319936"/>
        <c:axId val="179321472"/>
        <c:axId val="0"/>
      </c:bar3DChart>
      <c:catAx>
        <c:axId val="1793199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553" baseline="0"/>
            </a:pPr>
            <a:endParaRPr lang="ru-RU"/>
          </a:p>
        </c:txPr>
        <c:crossAx val="179321472"/>
        <c:crosses val="autoZero"/>
        <c:auto val="1"/>
        <c:lblAlgn val="ctr"/>
        <c:lblOffset val="100"/>
      </c:catAx>
      <c:valAx>
        <c:axId val="17932147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553" baseline="0"/>
            </a:pPr>
            <a:endParaRPr lang="ru-RU"/>
          </a:p>
        </c:txPr>
        <c:crossAx val="179319936"/>
        <c:crosses val="autoZero"/>
        <c:crossBetween val="between"/>
      </c:valAx>
      <c:spPr>
        <a:noFill/>
        <a:ln w="36367">
          <a:noFill/>
        </a:ln>
      </c:spPr>
    </c:plotArea>
    <c:legend>
      <c:legendPos val="b"/>
      <c:txPr>
        <a:bodyPr/>
        <a:lstStyle/>
        <a:p>
          <a:pPr>
            <a:defRPr sz="1553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796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9.6692111959287536E-2"/>
          <c:y val="2.072538860103627E-2"/>
          <c:w val="0.88295165394402064"/>
          <c:h val="0.7875647668393782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2021 прогноз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70</c:v>
                </c:pt>
                <c:pt idx="1">
                  <c:v>70</c:v>
                </c:pt>
                <c:pt idx="2">
                  <c:v>70</c:v>
                </c:pt>
              </c:numCache>
            </c:numRef>
          </c:val>
        </c:ser>
        <c:shape val="box"/>
        <c:axId val="179460736"/>
        <c:axId val="179466624"/>
        <c:axId val="0"/>
      </c:bar3DChart>
      <c:catAx>
        <c:axId val="1794607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553" baseline="0"/>
            </a:pPr>
            <a:endParaRPr lang="ru-RU"/>
          </a:p>
        </c:txPr>
        <c:crossAx val="179466624"/>
        <c:crosses val="autoZero"/>
        <c:auto val="1"/>
        <c:lblAlgn val="ctr"/>
        <c:lblOffset val="100"/>
      </c:catAx>
      <c:valAx>
        <c:axId val="17946662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553" baseline="0"/>
            </a:pPr>
            <a:endParaRPr lang="ru-RU"/>
          </a:p>
        </c:txPr>
        <c:crossAx val="179460736"/>
        <c:crosses val="autoZero"/>
        <c:crossBetween val="between"/>
      </c:valAx>
      <c:spPr>
        <a:noFill/>
        <a:ln w="36367">
          <a:noFill/>
        </a:ln>
      </c:spPr>
    </c:plotArea>
    <c:legend>
      <c:legendPos val="r"/>
      <c:layout>
        <c:manualLayout>
          <c:xMode val="edge"/>
          <c:yMode val="edge"/>
          <c:x val="0.45840397447756731"/>
          <c:y val="2.0460796209469046E-2"/>
          <c:w val="8.1494259536120495E-2"/>
          <c:h val="5.6265693943558834E-2"/>
        </c:manualLayout>
      </c:layout>
      <c:txPr>
        <a:bodyPr/>
        <a:lstStyle/>
        <a:p>
          <a:pPr>
            <a:defRPr sz="1553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796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autoTitleDeleted val="1"/>
    <c:view3D>
      <c:rotX val="0"/>
      <c:depthPercent val="100"/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2021 прогноз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48</c:v>
                </c:pt>
                <c:pt idx="1">
                  <c:v>48</c:v>
                </c:pt>
                <c:pt idx="2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dLbls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2021 прогноз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59</c:v>
                </c:pt>
                <c:pt idx="1">
                  <c:v>59</c:v>
                </c:pt>
                <c:pt idx="2">
                  <c:v>59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ПП3</c:v>
                </c:pt>
              </c:strCache>
            </c:strRef>
          </c:tx>
          <c:dLbls>
            <c:dLbl>
              <c:idx val="0"/>
              <c:layout>
                <c:manualLayout>
                  <c:x val="3.145891069929946E-3"/>
                  <c:y val="-1.0638297872340387E-2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2021 прогноз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18</c:v>
                </c:pt>
                <c:pt idx="1">
                  <c:v>18</c:v>
                </c:pt>
                <c:pt idx="2">
                  <c:v>18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ПП4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smtClean="0"/>
                      <a:t>18</a:t>
                    </a:r>
                    <a:r>
                      <a:rPr lang="en-US" smtClean="0"/>
                      <a:t>,0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4.25531914893617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51.0</a:t>
                    </a:r>
                    <a:endParaRPr lang="en-US" dirty="0"/>
                  </a:p>
                </c:rich>
              </c:tx>
              <c:showVal val="1"/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1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2021 прогноз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0</c:v>
                </c:pt>
                <c:pt idx="1">
                  <c:v>43</c:v>
                </c:pt>
                <c:pt idx="2">
                  <c:v>51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ПП5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2021 прогноз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0</c:v>
                </c:pt>
                <c:pt idx="1">
                  <c:v>80</c:v>
                </c:pt>
                <c:pt idx="2">
                  <c:v>0</c:v>
                </c:pt>
              </c:numCache>
            </c:numRef>
          </c:val>
        </c:ser>
        <c:gapWidth val="55"/>
        <c:gapDepth val="55"/>
        <c:shape val="box"/>
        <c:axId val="179615616"/>
        <c:axId val="179617152"/>
        <c:axId val="0"/>
      </c:bar3DChart>
      <c:catAx>
        <c:axId val="1796156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814" baseline="0"/>
            </a:pPr>
            <a:endParaRPr lang="ru-RU"/>
          </a:p>
        </c:txPr>
        <c:crossAx val="179617152"/>
        <c:crosses val="autoZero"/>
        <c:auto val="1"/>
        <c:lblAlgn val="ctr"/>
        <c:lblOffset val="100"/>
      </c:catAx>
      <c:valAx>
        <c:axId val="179617152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txPr>
          <a:bodyPr/>
          <a:lstStyle/>
          <a:p>
            <a:pPr>
              <a:defRPr sz="814" baseline="0"/>
            </a:pPr>
            <a:endParaRPr lang="ru-RU"/>
          </a:p>
        </c:txPr>
        <c:crossAx val="179615616"/>
        <c:crosses val="autoZero"/>
        <c:crossBetween val="between"/>
      </c:valAx>
      <c:spPr>
        <a:noFill/>
        <a:ln w="31663">
          <a:noFill/>
        </a:ln>
      </c:spPr>
    </c:plotArea>
    <c:legend>
      <c:legendPos val="r"/>
    </c:legend>
    <c:plotVisOnly val="1"/>
    <c:dispBlanksAs val="gap"/>
  </c:chart>
  <c:spPr>
    <a:noFill/>
    <a:ln>
      <a:noFill/>
    </a:ln>
  </c:spPr>
  <c:txPr>
    <a:bodyPr/>
    <a:lstStyle/>
    <a:p>
      <a:pPr>
        <a:defRPr sz="1465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0.10133843212237023"/>
          <c:y val="4.6728971962616932E-2"/>
          <c:w val="0.87189292543021035"/>
          <c:h val="0.7663551401869158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8.4350603475608465E-2"/>
                  <c:y val="4.5844803649130711E-2"/>
                </c:manualLayout>
              </c:layout>
              <c:showVal val="1"/>
            </c:dLbl>
            <c:dLbl>
              <c:idx val="2"/>
              <c:layout>
                <c:manualLayout>
                  <c:x val="8.6570356198651222E-2"/>
                  <c:y val="9.1690329269359366E-3"/>
                </c:manualLayout>
              </c:layout>
              <c:showVal val="1"/>
            </c:dLbl>
            <c:dLbl>
              <c:idx val="3"/>
              <c:layout>
                <c:manualLayout>
                  <c:x val="8.2130850752566098E-2"/>
                  <c:y val="-3.6098554830456012E-7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2" formatCode="0.0">
                  <c:v>4026</c:v>
                </c:pt>
                <c:pt idx="3" formatCode="0.0">
                  <c:v>2039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8.4350603475608465E-2"/>
                  <c:y val="-2.2922582317339509E-2"/>
                </c:manualLayout>
              </c:layout>
              <c:showVal val="1"/>
            </c:dLbl>
            <c:dLbl>
              <c:idx val="2"/>
              <c:layout>
                <c:manualLayout>
                  <c:x val="8.6570356198651222E-2"/>
                  <c:y val="-3.6676131707743323E-2"/>
                </c:manualLayout>
              </c:layout>
              <c:showVal val="1"/>
            </c:dLbl>
            <c:dLbl>
              <c:idx val="3"/>
              <c:layout>
                <c:manualLayout>
                  <c:x val="8.2130850752566098E-2"/>
                  <c:y val="-3.6676131707743496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2" formatCode="0.0">
                  <c:v>23935</c:v>
                </c:pt>
                <c:pt idx="3" formatCode="0.0">
                  <c:v>15798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ПП3</c:v>
                </c:pt>
              </c:strCache>
            </c:strRef>
          </c:tx>
          <c:dLbls>
            <c:dLbl>
              <c:idx val="0"/>
              <c:layout>
                <c:manualLayout>
                  <c:x val="8.6072101117775482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7.582542241327840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7.5825422413278401E-2"/>
                  <c:y val="-1.4529146956029205E-2"/>
                </c:manualLayout>
              </c:layout>
              <c:showVal val="1"/>
            </c:dLbl>
            <c:dLbl>
              <c:idx val="3"/>
              <c:layout>
                <c:manualLayout>
                  <c:x val="7.5825422413278401E-2"/>
                  <c:y val="4.439410285451602E-17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007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ПП4</c:v>
                </c:pt>
              </c:strCache>
            </c:strRef>
          </c:tx>
          <c:dLbls>
            <c:dLbl>
              <c:idx val="0"/>
              <c:layout>
                <c:manualLayout>
                  <c:x val="7.9924093895077333E-2"/>
                  <c:y val="-4.3587440868087926E-2"/>
                </c:manualLayout>
              </c:layout>
              <c:showVal val="1"/>
            </c:dLbl>
            <c:dLbl>
              <c:idx val="1"/>
              <c:layout>
                <c:manualLayout>
                  <c:x val="7.377608667237899E-2"/>
                  <c:y val="-3.8744391882744832E-2"/>
                </c:manualLayout>
              </c:layout>
              <c:showVal val="1"/>
            </c:dLbl>
            <c:dLbl>
              <c:idx val="2"/>
              <c:layout>
                <c:manualLayout>
                  <c:x val="6.7628079449680772E-2"/>
                  <c:y val="-4.8430489853431936E-2"/>
                </c:manualLayout>
              </c:layout>
              <c:showVal val="1"/>
            </c:dLbl>
            <c:dLbl>
              <c:idx val="3"/>
              <c:layout>
                <c:manualLayout>
                  <c:x val="6.7628079449680772E-2"/>
                  <c:y val="-6.2959636809460512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007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ПП5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</c:ser>
        <c:shape val="box"/>
        <c:axId val="179779456"/>
        <c:axId val="179780992"/>
        <c:axId val="0"/>
      </c:bar3DChart>
      <c:catAx>
        <c:axId val="1797794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7" baseline="0"/>
            </a:pPr>
            <a:endParaRPr lang="ru-RU"/>
          </a:p>
        </c:txPr>
        <c:crossAx val="179780992"/>
        <c:crosses val="autoZero"/>
        <c:auto val="1"/>
        <c:lblAlgn val="ctr"/>
        <c:lblOffset val="100"/>
      </c:catAx>
      <c:valAx>
        <c:axId val="1797809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7" baseline="0"/>
            </a:pPr>
            <a:endParaRPr lang="ru-RU"/>
          </a:p>
        </c:txPr>
        <c:crossAx val="179779456"/>
        <c:crosses val="autoZero"/>
        <c:crossBetween val="between"/>
      </c:valAx>
      <c:spPr>
        <a:noFill/>
        <a:ln w="28140">
          <a:noFill/>
        </a:ln>
      </c:spPr>
    </c:plotArea>
    <c:legend>
      <c:legendPos val="r"/>
      <c:layout>
        <c:manualLayout>
          <c:xMode val="edge"/>
          <c:yMode val="edge"/>
          <c:x val="0.33616301739216364"/>
          <c:y val="1.5345411175126424E-2"/>
          <c:w val="7.7004445448091194E-2"/>
          <c:h val="0.41655024882733843"/>
        </c:manualLayout>
      </c:layout>
      <c:txPr>
        <a:bodyPr/>
        <a:lstStyle/>
        <a:p>
          <a:pPr>
            <a:defRPr sz="1007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14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прогноз 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hape val="box"/>
        <c:axId val="179386240"/>
        <c:axId val="179387776"/>
        <c:axId val="0"/>
      </c:bar3DChart>
      <c:catAx>
        <c:axId val="179386240"/>
        <c:scaling>
          <c:orientation val="minMax"/>
        </c:scaling>
        <c:axPos val="b"/>
        <c:numFmt formatCode="General" sourceLinked="1"/>
        <c:tickLblPos val="nextTo"/>
        <c:crossAx val="179387776"/>
        <c:crosses val="autoZero"/>
        <c:auto val="1"/>
        <c:lblAlgn val="ctr"/>
        <c:lblOffset val="100"/>
      </c:catAx>
      <c:valAx>
        <c:axId val="179387776"/>
        <c:scaling>
          <c:orientation val="minMax"/>
        </c:scaling>
        <c:axPos val="l"/>
        <c:majorGridlines/>
        <c:numFmt formatCode="General" sourceLinked="1"/>
        <c:tickLblPos val="nextTo"/>
        <c:crossAx val="179386240"/>
        <c:crosses val="autoZero"/>
        <c:crossBetween val="between"/>
      </c:valAx>
      <c:spPr>
        <a:noFill/>
        <a:ln w="25368">
          <a:noFill/>
        </a:ln>
      </c:spPr>
    </c:plotArea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 прогноз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hape val="box"/>
        <c:axId val="179423872"/>
        <c:axId val="179425664"/>
        <c:axId val="0"/>
      </c:bar3DChart>
      <c:catAx>
        <c:axId val="179423872"/>
        <c:scaling>
          <c:orientation val="minMax"/>
        </c:scaling>
        <c:axPos val="b"/>
        <c:numFmt formatCode="General" sourceLinked="1"/>
        <c:tickLblPos val="nextTo"/>
        <c:crossAx val="179425664"/>
        <c:crosses val="autoZero"/>
        <c:auto val="1"/>
        <c:lblAlgn val="ctr"/>
        <c:lblOffset val="100"/>
      </c:catAx>
      <c:valAx>
        <c:axId val="179425664"/>
        <c:scaling>
          <c:orientation val="minMax"/>
        </c:scaling>
        <c:axPos val="l"/>
        <c:majorGridlines/>
        <c:numFmt formatCode="General" sourceLinked="1"/>
        <c:tickLblPos val="nextTo"/>
        <c:crossAx val="179423872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9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34101034116376638"/>
          <c:y val="1.8134422221277501E-2"/>
          <c:w val="0.63558010443098167"/>
          <c:h val="0.6154757499567988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dLbls>
            <c:dLbl>
              <c:idx val="0"/>
              <c:layout>
                <c:manualLayout>
                  <c:x val="5.7733308482250417E-2"/>
                  <c:y val="6.6809137340416103E-2"/>
                </c:manualLayout>
              </c:layout>
              <c:showVal val="1"/>
            </c:dLbl>
            <c:dLbl>
              <c:idx val="1"/>
              <c:layout>
                <c:manualLayout>
                  <c:x val="5.6421187834926743E-2"/>
                  <c:y val="6.1190497669211766E-2"/>
                </c:manualLayout>
              </c:layout>
              <c:showVal val="1"/>
            </c:dLbl>
            <c:dLbl>
              <c:idx val="2"/>
              <c:layout>
                <c:manualLayout>
                  <c:x val="5.5109067187602764E-2"/>
                  <c:y val="6.1629626710935567E-2"/>
                </c:manualLayout>
              </c:layout>
              <c:showVal val="1"/>
            </c:dLbl>
            <c:dLbl>
              <c:idx val="3"/>
              <c:layout>
                <c:manualLayout>
                  <c:x val="6.8230273660841403E-2"/>
                  <c:y val="8.9219235130876526E-2"/>
                </c:manualLayout>
              </c:layout>
              <c:showVal val="1"/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showVal val="1"/>
          </c:dLbls>
          <c:cat>
            <c:strRef>
              <c:f>Лист1!$A$2:$A$6</c:f>
              <c:strCache>
                <c:ptCount val="4"/>
                <c:pt idx="0">
                  <c:v>2019 - факт</c:v>
                </c:pt>
                <c:pt idx="1">
                  <c:v>2020 - первоначальный</c:v>
                </c:pt>
                <c:pt idx="2">
                  <c:v>2020 - на 01.11.2020</c:v>
                </c:pt>
                <c:pt idx="3">
                  <c:v>2021 -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86627</c:v>
                </c:pt>
                <c:pt idx="1">
                  <c:v>96746</c:v>
                </c:pt>
                <c:pt idx="2">
                  <c:v>96746</c:v>
                </c:pt>
                <c:pt idx="3">
                  <c:v>78487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6.0673285264947106E-2"/>
                  <c:y val="4.2422354001258801E-2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3234594360484777E-2"/>
                  <c:y val="3.2846886884437342E-2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8262082771463296E-2"/>
                  <c:y val="4.5901859757288305E-2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6.2447644319840519E-2"/>
                  <c:y val="2.370370591577332E-2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showVal val="1"/>
          </c:dLbls>
          <c:cat>
            <c:strRef>
              <c:f>Лист1!$A$2:$A$6</c:f>
              <c:strCache>
                <c:ptCount val="4"/>
                <c:pt idx="0">
                  <c:v>2019 - факт</c:v>
                </c:pt>
                <c:pt idx="1">
                  <c:v>2020 - первоначальный</c:v>
                </c:pt>
                <c:pt idx="2">
                  <c:v>2020 - на 01.11.2020</c:v>
                </c:pt>
                <c:pt idx="3">
                  <c:v>2021 -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2717</c:v>
                </c:pt>
                <c:pt idx="1">
                  <c:v>2559</c:v>
                </c:pt>
                <c:pt idx="2">
                  <c:v>2559</c:v>
                </c:pt>
                <c:pt idx="3">
                  <c:v>3348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совокупный доход</c:v>
                </c:pt>
              </c:strCache>
            </c:strRef>
          </c:tx>
          <c:dLbls>
            <c:dLbl>
              <c:idx val="0"/>
              <c:layout>
                <c:manualLayout>
                  <c:x val="6.0087996802971826E-2"/>
                  <c:y val="9.2016630565109527E-3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2270547292753981E-2"/>
                  <c:y val="1.8142371822190289E-3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7648588881399475E-2"/>
                  <c:y val="1.4628475401342525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6.2795717899433681E-2"/>
                  <c:y val="-1.1207900382514065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solidFill>
                <a:sysClr val="window" lastClr="FFFFFF">
                  <a:lumMod val="95000"/>
                </a:sysClr>
              </a:solidFill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</c:spPr>
            <c:showVal val="1"/>
          </c:dLbls>
          <c:cat>
            <c:strRef>
              <c:f>Лист1!$A$2:$A$6</c:f>
              <c:strCache>
                <c:ptCount val="4"/>
                <c:pt idx="0">
                  <c:v>2019 - факт</c:v>
                </c:pt>
                <c:pt idx="1">
                  <c:v>2020 - первоначальный</c:v>
                </c:pt>
                <c:pt idx="2">
                  <c:v>2020 - на 01.11.2020</c:v>
                </c:pt>
                <c:pt idx="3">
                  <c:v>2021 - прогноз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5487</c:v>
                </c:pt>
                <c:pt idx="1">
                  <c:v>5670</c:v>
                </c:pt>
                <c:pt idx="2">
                  <c:v>5670</c:v>
                </c:pt>
                <c:pt idx="3">
                  <c:v>6210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использования и продажи имущества</c:v>
                </c:pt>
              </c:strCache>
            </c:strRef>
          </c:tx>
          <c:dLbls>
            <c:dLbl>
              <c:idx val="0"/>
              <c:layout>
                <c:manualLayout>
                  <c:x val="6.0673285264947106E-2"/>
                  <c:y val="-2.4630283071463241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1618103049616414E-2"/>
                  <c:y val="-3.0141775947756612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6949962124139386E-2"/>
                  <c:y val="-1.5363467850949818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6.5071885614487776E-2"/>
                  <c:y val="-4.0708869369738374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solidFill>
                <a:sysClr val="window" lastClr="FFFFFF">
                  <a:lumMod val="95000"/>
                </a:sysClr>
              </a:solidFill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</c:spPr>
            <c:showVal val="1"/>
          </c:dLbls>
          <c:cat>
            <c:strRef>
              <c:f>Лист1!$A$2:$A$6</c:f>
              <c:strCache>
                <c:ptCount val="4"/>
                <c:pt idx="0">
                  <c:v>2019 - факт</c:v>
                </c:pt>
                <c:pt idx="1">
                  <c:v>2020 - первоначальный</c:v>
                </c:pt>
                <c:pt idx="2">
                  <c:v>2020 - на 01.11.2020</c:v>
                </c:pt>
                <c:pt idx="3">
                  <c:v>2021 - прогноз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7691</c:v>
                </c:pt>
                <c:pt idx="1">
                  <c:v>4818</c:v>
                </c:pt>
                <c:pt idx="2">
                  <c:v>4818</c:v>
                </c:pt>
                <c:pt idx="3">
                  <c:v>4849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имущество и земельный налог</c:v>
                </c:pt>
              </c:strCache>
            </c:strRef>
          </c:tx>
          <c:dLbls>
            <c:dLbl>
              <c:idx val="0"/>
              <c:layout>
                <c:manualLayout>
                  <c:x val="5.771274848155613E-2"/>
                  <c:y val="-2.722582776947691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4.9406301567891386E-2"/>
                  <c:y val="-4.2558361303831324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5024347586751787E-2"/>
                  <c:y val="-3.633900831148059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6.0864627582966513E-2"/>
                  <c:y val="-5.7688871284555271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solidFill>
                <a:sysClr val="window" lastClr="FFFFFF">
                  <a:lumMod val="95000"/>
                </a:sysClr>
              </a:solidFill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</c:spPr>
            <c:showVal val="1"/>
          </c:dLbls>
          <c:cat>
            <c:strRef>
              <c:f>Лист1!$A$2:$A$6</c:f>
              <c:strCache>
                <c:ptCount val="4"/>
                <c:pt idx="0">
                  <c:v>2019 - факт</c:v>
                </c:pt>
                <c:pt idx="1">
                  <c:v>2020 - первоначальный</c:v>
                </c:pt>
                <c:pt idx="2">
                  <c:v>2020 - на 01.11.2020</c:v>
                </c:pt>
                <c:pt idx="3">
                  <c:v>2021 - прогноз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16397</c:v>
                </c:pt>
                <c:pt idx="1">
                  <c:v>15868</c:v>
                </c:pt>
                <c:pt idx="2">
                  <c:v>15868</c:v>
                </c:pt>
                <c:pt idx="3">
                  <c:v>17278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dLbls>
            <c:dLbl>
              <c:idx val="0"/>
              <c:layout>
                <c:manualLayout>
                  <c:x val="6.0357446460311812E-2"/>
                  <c:y val="-5.2060381020915612E-2"/>
                </c:manualLayout>
              </c:layout>
              <c:showVal val="1"/>
            </c:dLbl>
            <c:dLbl>
              <c:idx val="1"/>
              <c:layout>
                <c:manualLayout>
                  <c:x val="5.1349686558140192E-2"/>
                  <c:y val="-6.2340943175215782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6949962124139386E-2"/>
                  <c:y val="-5.4397736506675967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6.2350630045207973E-2"/>
                  <c:y val="-8.5286867101719968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solidFill>
                <a:sysClr val="window" lastClr="FFFFFF">
                  <a:lumMod val="95000"/>
                </a:sysClr>
              </a:solidFill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</c:spPr>
            <c:showVal val="1"/>
          </c:dLbls>
          <c:cat>
            <c:strRef>
              <c:f>Лист1!$A$2:$A$6</c:f>
              <c:strCache>
                <c:ptCount val="4"/>
                <c:pt idx="0">
                  <c:v>2019 - факт</c:v>
                </c:pt>
                <c:pt idx="1">
                  <c:v>2020 - первоначальный</c:v>
                </c:pt>
                <c:pt idx="2">
                  <c:v>2020 - на 01.11.2020</c:v>
                </c:pt>
                <c:pt idx="3">
                  <c:v>2021 - прогноз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10811</c:v>
                </c:pt>
                <c:pt idx="1">
                  <c:v>11373</c:v>
                </c:pt>
                <c:pt idx="2">
                  <c:v>12680</c:v>
                </c:pt>
                <c:pt idx="3">
                  <c:v>12180</c:v>
                </c:pt>
              </c:numCache>
            </c:numRef>
          </c:val>
        </c:ser>
        <c:shape val="box"/>
        <c:axId val="72091520"/>
        <c:axId val="72093056"/>
        <c:axId val="0"/>
      </c:bar3DChart>
      <c:catAx>
        <c:axId val="72091520"/>
        <c:scaling>
          <c:orientation val="minMax"/>
        </c:scaling>
        <c:axPos val="b"/>
        <c:numFmt formatCode="General" sourceLinked="1"/>
        <c:majorTickMark val="none"/>
        <c:tickLblPos val="nextTo"/>
        <c:crossAx val="72093056"/>
        <c:crosses val="autoZero"/>
        <c:auto val="1"/>
        <c:lblAlgn val="ctr"/>
        <c:lblOffset val="100"/>
      </c:catAx>
      <c:valAx>
        <c:axId val="720930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209152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39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354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1.2645994101310883E-3"/>
          <c:y val="0.1345707468384634"/>
          <c:w val="0.68342857142857671"/>
          <c:h val="0.865429234338753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3.011813432462198E-2"/>
                  <c:y val="-5.1372942018611333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2.204879137047069E-2"/>
                  <c:y val="3.0477690288713999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0.11025109207565667"/>
                  <c:y val="-0.1835793366738251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3.9184386894640225E-2"/>
                  <c:y val="1.5151515151515173E-3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6.9218444504671031E-2"/>
                  <c:y val="-1.5151515151515171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1.212131734773763E-2"/>
                  <c:y val="-4.9645430684800762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0.12089446683649292"/>
                  <c:y val="-3.5206394655213614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7.0749782345959147E-2"/>
                  <c:y val="-0.19259198282032969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6.251989686748248E-2"/>
                  <c:y val="5.5223097112860903E-3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0.17598790436945641"/>
                  <c:y val="9.5559532331186189E-3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10"/>
              <c:layout>
                <c:manualLayout>
                  <c:x val="0.16090142605762178"/>
                  <c:y val="2.0327368169887849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spPr>
              <a:solidFill>
                <a:sysClr val="window" lastClr="FFFFFF">
                  <a:lumMod val="95000"/>
                </a:sysClr>
              </a:solidFill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</c:spPr>
            <c:txPr>
              <a:bodyPr/>
              <a:lstStyle/>
              <a:p>
                <a:pPr>
                  <a:defRPr sz="998" baseline="0"/>
                </a:pPr>
                <a:endParaRPr lang="ru-RU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Лист1!$A$2:$A$10</c:f>
              <c:strCache>
                <c:ptCount val="9"/>
                <c:pt idx="0">
                  <c:v>Госпошлина</c:v>
                </c:pt>
                <c:pt idx="1">
                  <c:v>Налоги на совокупный доход</c:v>
                </c:pt>
                <c:pt idx="2">
                  <c:v>Налог на доходы физических лиц</c:v>
                </c:pt>
                <c:pt idx="3">
                  <c:v>Доходы от оказания платных услуг и компенсации затрат государства</c:v>
                </c:pt>
                <c:pt idx="4">
                  <c:v>Доходы от использования имущества</c:v>
                </c:pt>
                <c:pt idx="5">
                  <c:v>налог на имущество и зем.налог</c:v>
                </c:pt>
                <c:pt idx="6">
                  <c:v>Штрафы</c:v>
                </c:pt>
                <c:pt idx="7">
                  <c:v>Прочие</c:v>
                </c:pt>
                <c:pt idx="8">
                  <c:v>Акцизы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904</c:v>
                </c:pt>
                <c:pt idx="1">
                  <c:v>6210</c:v>
                </c:pt>
                <c:pt idx="2">
                  <c:v>78486</c:v>
                </c:pt>
                <c:pt idx="3">
                  <c:v>2103</c:v>
                </c:pt>
                <c:pt idx="4">
                  <c:v>4849</c:v>
                </c:pt>
                <c:pt idx="5">
                  <c:v>17278</c:v>
                </c:pt>
                <c:pt idx="6">
                  <c:v>208</c:v>
                </c:pt>
                <c:pt idx="7">
                  <c:v>134</c:v>
                </c:pt>
                <c:pt idx="8">
                  <c:v>12180</c:v>
                </c:pt>
              </c:numCache>
            </c:numRef>
          </c:val>
        </c:ser>
      </c:pie3DChart>
      <c:spPr>
        <a:noFill/>
        <a:ln w="25338">
          <a:noFill/>
        </a:ln>
      </c:spPr>
    </c:plotArea>
    <c:plotVisOnly val="1"/>
    <c:dispBlanksAs val="zero"/>
  </c:chart>
  <c:txPr>
    <a:bodyPr/>
    <a:lstStyle/>
    <a:p>
      <a:pPr>
        <a:defRPr sz="1197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7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21576193643823549"/>
          <c:y val="2.7237124219808482E-2"/>
          <c:w val="0.76343163295685501"/>
          <c:h val="0.6972233925758657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Социальные 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 w="25400"/>
              <a:bevelB w="25400"/>
            </a:sp3d>
          </c:spPr>
          <c:dLbls>
            <c:dLbl>
              <c:idx val="0"/>
              <c:layout>
                <c:manualLayout>
                  <c:x val="7.6176250933532433E-2"/>
                  <c:y val="4.4631067123543922E-3"/>
                </c:manualLayout>
              </c:layout>
              <c:showVal val="1"/>
            </c:dLbl>
            <c:dLbl>
              <c:idx val="1"/>
              <c:layout>
                <c:manualLayout>
                  <c:x val="6.2733383121733058E-2"/>
                  <c:y val="-1.1157766780885882E-2"/>
                </c:manualLayout>
              </c:layout>
              <c:showVal val="1"/>
            </c:dLbl>
            <c:dLbl>
              <c:idx val="2"/>
              <c:layout>
                <c:manualLayout>
                  <c:x val="7.1695294996265882E-2"/>
                  <c:y val="1.5620873493240333E-2"/>
                </c:manualLayout>
              </c:layout>
              <c:showVal val="1"/>
            </c:dLbl>
            <c:dLbl>
              <c:idx val="3"/>
              <c:layout>
                <c:manualLayout>
                  <c:x val="8.5138045197674594E-2"/>
                  <c:y val="-8.9262134247087097E-3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47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2019 - .факт</c:v>
                </c:pt>
                <c:pt idx="1">
                  <c:v>2020 - первоначальный</c:v>
                </c:pt>
                <c:pt idx="2">
                  <c:v>2020 - на 01.11.2020</c:v>
                </c:pt>
                <c:pt idx="3">
                  <c:v>2021 -  Прогноз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190519</c:v>
                </c:pt>
                <c:pt idx="1">
                  <c:v>175500</c:v>
                </c:pt>
                <c:pt idx="2">
                  <c:v>201783</c:v>
                </c:pt>
                <c:pt idx="3">
                  <c:v>191770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 w="25400"/>
              <a:bevelB w="25400"/>
            </a:sp3d>
          </c:spPr>
          <c:dLbls>
            <c:dLbl>
              <c:idx val="0"/>
              <c:layout>
                <c:manualLayout>
                  <c:x val="7.8728984493069809E-2"/>
                  <c:y val="2.5280688119684355E-2"/>
                </c:manualLayout>
              </c:layout>
              <c:showVal val="1"/>
            </c:dLbl>
            <c:dLbl>
              <c:idx val="1"/>
              <c:layout>
                <c:manualLayout>
                  <c:x val="6.5286116681269948E-2"/>
                  <c:y val="2.6778640274126252E-2"/>
                </c:manualLayout>
              </c:layout>
              <c:showVal val="1"/>
            </c:dLbl>
            <c:dLbl>
              <c:idx val="2"/>
              <c:layout>
                <c:manualLayout>
                  <c:x val="6.8256719963775997E-2"/>
                  <c:y val="-2.4459230486603673E-4"/>
                </c:manualLayout>
              </c:layout>
              <c:showVal val="1"/>
            </c:dLbl>
            <c:dLbl>
              <c:idx val="3"/>
              <c:layout>
                <c:manualLayout>
                  <c:x val="8.9100927357941367E-2"/>
                  <c:y val="2.0328572510460666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47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2019 - .факт</c:v>
                </c:pt>
                <c:pt idx="1">
                  <c:v>2020 - первоначальный</c:v>
                </c:pt>
                <c:pt idx="2">
                  <c:v>2020 - на 01.11.2020</c:v>
                </c:pt>
                <c:pt idx="3">
                  <c:v>2021 -  Прогноз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45046</c:v>
                </c:pt>
                <c:pt idx="1">
                  <c:v>43865</c:v>
                </c:pt>
                <c:pt idx="2">
                  <c:v>48115</c:v>
                </c:pt>
                <c:pt idx="3">
                  <c:v>46990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безопасность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 w="25400"/>
              <a:bevelB w="25400"/>
            </a:sp3d>
          </c:spPr>
          <c:dLbls>
            <c:dLbl>
              <c:idx val="0"/>
              <c:layout>
                <c:manualLayout>
                  <c:x val="8.2501925870170065E-2"/>
                  <c:y val="8.9262134247087097E-3"/>
                </c:manualLayout>
              </c:layout>
              <c:showVal val="1"/>
            </c:dLbl>
            <c:dLbl>
              <c:idx val="1"/>
              <c:layout>
                <c:manualLayout>
                  <c:x val="6.904235738269833E-2"/>
                  <c:y val="6.9392523733976244E-3"/>
                </c:manualLayout>
              </c:layout>
              <c:showVal val="1"/>
            </c:dLbl>
            <c:dLbl>
              <c:idx val="2"/>
              <c:layout>
                <c:manualLayout>
                  <c:x val="7.212986539490629E-2"/>
                  <c:y val="-1.2655894648190349E-2"/>
                </c:manualLayout>
              </c:layout>
              <c:showVal val="1"/>
            </c:dLbl>
            <c:dLbl>
              <c:idx val="3"/>
              <c:layout>
                <c:manualLayout>
                  <c:x val="9.2840349773306227E-2"/>
                  <c:y val="-8.1926122229733066E-3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47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2019 - .факт</c:v>
                </c:pt>
                <c:pt idx="1">
                  <c:v>2020 - первоначальный</c:v>
                </c:pt>
                <c:pt idx="2">
                  <c:v>2020 - на 01.11.2020</c:v>
                </c:pt>
                <c:pt idx="3">
                  <c:v>2021 -  Прогноз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2964</c:v>
                </c:pt>
                <c:pt idx="1">
                  <c:v>3247</c:v>
                </c:pt>
                <c:pt idx="2">
                  <c:v>3356</c:v>
                </c:pt>
                <c:pt idx="3">
                  <c:v>3418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 w="25400"/>
              <a:bevelB w="25400"/>
            </a:sp3d>
          </c:spPr>
          <c:dLbls>
            <c:dLbl>
              <c:idx val="0"/>
              <c:layout>
                <c:manualLayout>
                  <c:x val="7.8728984493069809E-2"/>
                  <c:y val="-1.0913174476019865E-2"/>
                </c:manualLayout>
              </c:layout>
              <c:showVal val="1"/>
            </c:dLbl>
            <c:dLbl>
              <c:idx val="1"/>
              <c:layout>
                <c:manualLayout>
                  <c:x val="6.5252597719534511E-2"/>
                  <c:y val="-2.4302494613082763E-2"/>
                </c:manualLayout>
              </c:layout>
              <c:showVal val="1"/>
            </c:dLbl>
            <c:dLbl>
              <c:idx val="2"/>
              <c:layout>
                <c:manualLayout>
                  <c:x val="6.9750371942865083E-2"/>
                  <c:y val="-2.7023232578992282E-2"/>
                </c:manualLayout>
              </c:layout>
              <c:showVal val="1"/>
            </c:dLbl>
            <c:dLbl>
              <c:idx val="3"/>
              <c:layout>
                <c:manualLayout>
                  <c:x val="8.9100927357941367E-2"/>
                  <c:y val="-2.9499553952898033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47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2019 - .факт</c:v>
                </c:pt>
                <c:pt idx="1">
                  <c:v>2020 - первоначальный</c:v>
                </c:pt>
                <c:pt idx="2">
                  <c:v>2020 - на 01.11.2020</c:v>
                </c:pt>
                <c:pt idx="3">
                  <c:v>2021 -  Прогноз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37222</c:v>
                </c:pt>
                <c:pt idx="1">
                  <c:v>46181</c:v>
                </c:pt>
                <c:pt idx="2">
                  <c:v>56530</c:v>
                </c:pt>
                <c:pt idx="3">
                  <c:v>50240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нац.оборона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 w="25400"/>
              <a:bevelB w="25400"/>
            </a:sp3d>
          </c:spPr>
          <c:dLbls>
            <c:dLbl>
              <c:idx val="0"/>
              <c:layout>
                <c:manualLayout>
                  <c:x val="8.3995577849258762E-2"/>
                  <c:y val="-4.4111484188565912E-2"/>
                </c:manualLayout>
              </c:layout>
              <c:showVal val="1"/>
            </c:dLbl>
            <c:dLbl>
              <c:idx val="1"/>
              <c:layout>
                <c:manualLayout>
                  <c:x val="7.2029661340876114E-2"/>
                  <c:y val="-4.5609260630144977E-2"/>
                </c:manualLayout>
              </c:layout>
              <c:showVal val="1"/>
            </c:dLbl>
            <c:dLbl>
              <c:idx val="2"/>
              <c:layout>
                <c:manualLayout>
                  <c:x val="7.5067067326068992E-2"/>
                  <c:y val="-3.7936407055012042E-2"/>
                </c:manualLayout>
              </c:layout>
              <c:showVal val="1"/>
            </c:dLbl>
            <c:dLbl>
              <c:idx val="3"/>
              <c:layout>
                <c:manualLayout>
                  <c:x val="8.8409613473446516E-2"/>
                  <c:y val="-2.6258881626285799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47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2019 - .факт</c:v>
                </c:pt>
                <c:pt idx="1">
                  <c:v>2020 - первоначальный</c:v>
                </c:pt>
                <c:pt idx="2">
                  <c:v>2020 - на 01.11.2020</c:v>
                </c:pt>
                <c:pt idx="3">
                  <c:v>2021 -  Прогноз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679</c:v>
                </c:pt>
                <c:pt idx="1">
                  <c:v>423</c:v>
                </c:pt>
                <c:pt idx="2">
                  <c:v>423</c:v>
                </c:pt>
                <c:pt idx="3">
                  <c:v>510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жкх</c:v>
                </c:pt>
              </c:strCache>
            </c:strRef>
          </c:tx>
          <c:spPr>
            <a:ln w="15875"/>
            <a:scene3d>
              <a:camera prst="orthographicFront"/>
              <a:lightRig rig="threePt" dir="t"/>
            </a:scene3d>
            <a:sp3d>
              <a:bevelT w="25400"/>
              <a:bevelB w="25400"/>
            </a:sp3d>
          </c:spPr>
          <c:dLbls>
            <c:dLbl>
              <c:idx val="0"/>
              <c:layout>
                <c:manualLayout>
                  <c:x val="7.0201643017176948E-2"/>
                  <c:y val="-8.0335920822378351E-2"/>
                </c:manualLayout>
              </c:layout>
              <c:showVal val="1"/>
            </c:dLbl>
            <c:dLbl>
              <c:idx val="1"/>
              <c:layout>
                <c:manualLayout>
                  <c:x val="5.8252427184466098E-2"/>
                  <c:y val="-6.9178154041492482E-2"/>
                </c:manualLayout>
              </c:layout>
              <c:showVal val="1"/>
            </c:dLbl>
            <c:dLbl>
              <c:idx val="2"/>
              <c:layout>
                <c:manualLayout>
                  <c:x val="3.7341299477221888E-2"/>
                  <c:y val="-7.3641260753846832E-2"/>
                </c:manualLayout>
              </c:layout>
              <c:showVal val="1"/>
            </c:dLbl>
            <c:dLbl>
              <c:idx val="3"/>
              <c:layout>
                <c:manualLayout>
                  <c:x val="7.6176250933532502E-2"/>
                  <c:y val="-5.8020387260606633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showVal val="1"/>
          </c:dLbls>
          <c:cat>
            <c:strRef>
              <c:f>Лист1!$A$2:$A$5</c:f>
              <c:strCache>
                <c:ptCount val="4"/>
                <c:pt idx="0">
                  <c:v>2019 - .факт</c:v>
                </c:pt>
                <c:pt idx="1">
                  <c:v>2020 - первоначальный</c:v>
                </c:pt>
                <c:pt idx="2">
                  <c:v>2020 - на 01.11.2020</c:v>
                </c:pt>
                <c:pt idx="3">
                  <c:v>2021 -  Прогноз</c:v>
                </c:pt>
              </c:strCache>
            </c:strRef>
          </c:cat>
          <c:val>
            <c:numRef>
              <c:f>Лист1!$G$2:$G$5</c:f>
              <c:numCache>
                <c:formatCode>0.0</c:formatCode>
                <c:ptCount val="4"/>
                <c:pt idx="0">
                  <c:v>20130</c:v>
                </c:pt>
                <c:pt idx="1">
                  <c:v>15960</c:v>
                </c:pt>
                <c:pt idx="2">
                  <c:v>28073</c:v>
                </c:pt>
                <c:pt idx="3">
                  <c:v>17908</c:v>
                </c:pt>
              </c:numCache>
            </c:numRef>
          </c:val>
        </c:ser>
        <c:shape val="box"/>
        <c:axId val="72247936"/>
        <c:axId val="72417664"/>
        <c:axId val="0"/>
      </c:bar3DChart>
      <c:catAx>
        <c:axId val="72247936"/>
        <c:scaling>
          <c:orientation val="minMax"/>
        </c:scaling>
        <c:axPos val="b"/>
        <c:numFmt formatCode="General" sourceLinked="1"/>
        <c:tickLblPos val="nextTo"/>
        <c:crossAx val="72417664"/>
        <c:crosses val="autoZero"/>
        <c:auto val="1"/>
        <c:lblAlgn val="ctr"/>
        <c:lblOffset val="100"/>
      </c:catAx>
      <c:valAx>
        <c:axId val="72417664"/>
        <c:scaling>
          <c:orientation val="minMax"/>
        </c:scaling>
        <c:axPos val="l"/>
        <c:majorGridlines/>
        <c:numFmt formatCode="0.0" sourceLinked="1"/>
        <c:tickLblPos val="nextTo"/>
        <c:crossAx val="722479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47" baseline="0"/>
            </a:pPr>
            <a:endParaRPr lang="ru-RU"/>
          </a:p>
        </c:txPr>
      </c:dTable>
      <c:spPr>
        <a:noFill/>
        <a:ln w="316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371" baseline="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0.10596189516872015"/>
          <c:y val="0.19398297940030224"/>
          <c:w val="0.60409481576113844"/>
          <c:h val="0.805973753280840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3"/>
          <c:dPt>
            <c:idx val="0"/>
            <c:explosion val="25"/>
          </c:dPt>
          <c:dLbls>
            <c:dLbl>
              <c:idx val="0"/>
              <c:layout>
                <c:manualLayout>
                  <c:x val="-3.9047206825434416E-2"/>
                  <c:y val="-0.23934843541829048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5.1986655936193393E-3"/>
                  <c:y val="0.15148347476956633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4.6326271869968809E-3"/>
                  <c:y val="3.8800613613120788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4.4570053002081063E-2"/>
                  <c:y val="-0.19851397262620171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1.7865483055731955E-2"/>
                  <c:y val="-0.10262704146582077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0.14281310089504143"/>
                  <c:y val="-5.1599041867649943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6.4557374630547504E-2"/>
                  <c:y val="-4.0016394306540047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8.733978169026288E-2"/>
                  <c:y val="-5.2952127966167314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6.5220956063865576E-2"/>
                  <c:y val="9.8913414017584968E-4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4.8500437054974097E-3"/>
                  <c:y val="0.10529533630972475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spPr>
              <a:solidFill>
                <a:sysClr val="window" lastClr="FFFFFF">
                  <a:lumMod val="95000"/>
                </a:sysClr>
              </a:solidFill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</c:spPr>
            <c:txPr>
              <a:bodyPr/>
              <a:lstStyle/>
              <a:p>
                <a:pPr>
                  <a:defRPr sz="1433" baseline="0"/>
                </a:pPr>
                <a:endParaRPr lang="ru-RU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Лист1!$A$2:$A$11</c:f>
              <c:strCache>
                <c:ptCount val="10"/>
                <c:pt idx="0">
                  <c:v>Образование</c:v>
                </c:pt>
                <c:pt idx="1">
                  <c:v>Культура</c:v>
                </c:pt>
                <c:pt idx="2">
                  <c:v>Социальная политика</c:v>
                </c:pt>
                <c:pt idx="3">
                  <c:v>ФКС</c:v>
                </c:pt>
                <c:pt idx="4">
                  <c:v>СМИ</c:v>
                </c:pt>
                <c:pt idx="5">
                  <c:v>Общегосударственные вопросы</c:v>
                </c:pt>
                <c:pt idx="6">
                  <c:v>Национальная безопасность</c:v>
                </c:pt>
                <c:pt idx="7">
                  <c:v>Национальная экономика</c:v>
                </c:pt>
                <c:pt idx="8">
                  <c:v>ЖКХ</c:v>
                </c:pt>
                <c:pt idx="9">
                  <c:v>нац.оборона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152647</c:v>
                </c:pt>
                <c:pt idx="1">
                  <c:v>30765</c:v>
                </c:pt>
                <c:pt idx="2">
                  <c:v>5760</c:v>
                </c:pt>
                <c:pt idx="3">
                  <c:v>803</c:v>
                </c:pt>
                <c:pt idx="4">
                  <c:v>1797</c:v>
                </c:pt>
                <c:pt idx="5">
                  <c:v>46990</c:v>
                </c:pt>
                <c:pt idx="6">
                  <c:v>3418</c:v>
                </c:pt>
                <c:pt idx="7">
                  <c:v>50240</c:v>
                </c:pt>
                <c:pt idx="8">
                  <c:v>17907</c:v>
                </c:pt>
                <c:pt idx="9">
                  <c:v>510</c:v>
                </c:pt>
              </c:numCache>
            </c:numRef>
          </c:val>
        </c:ser>
      </c:pie3DChart>
      <c:spPr>
        <a:noFill/>
        <a:ln w="36393">
          <a:noFill/>
        </a:ln>
      </c:spPr>
    </c:plotArea>
    <c:plotVisOnly val="1"/>
    <c:dispBlanksAs val="zero"/>
  </c:chart>
  <c:txPr>
    <a:bodyPr/>
    <a:lstStyle/>
    <a:p>
      <a:pPr>
        <a:defRPr sz="1719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9.6085436137313948E-2"/>
          <c:y val="0.19398289425795798"/>
          <c:w val="0.60409481576113866"/>
          <c:h val="0.805973753280840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explosion val="13"/>
          <c:dPt>
            <c:idx val="0"/>
            <c:explosion val="25"/>
          </c:dPt>
          <c:dLbls>
            <c:dLbl>
              <c:idx val="0"/>
              <c:layout>
                <c:manualLayout>
                  <c:x val="7.523800276320064E-2"/>
                  <c:y val="-0.2654920432855804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4.5424165518295652E-3"/>
                  <c:y val="9.6581898248254763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1.2591271610002112E-2"/>
                  <c:y val="-3.4401488415293932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1.1297104505243549E-2"/>
                  <c:y val="-2.858031563363048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4.1393683211356606E-2"/>
                  <c:y val="-2.4196217863947846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7.7291961165876874E-2"/>
                  <c:y val="-2.806979478708810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-8.0768514621899698E-2"/>
                  <c:y val="-0.11060413554822529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-1.1425310260148822E-2"/>
                  <c:y val="-0.1235398692078528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0.11319257215406565"/>
                  <c:y val="0.1970661931448579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4.8588759043838414E-2"/>
                  <c:y val="-0.13784021685608094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10"/>
              <c:layout>
                <c:manualLayout>
                  <c:x val="0.12111066622998209"/>
                  <c:y val="-0.1326277578418472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11"/>
              <c:layout>
                <c:manualLayout>
                  <c:x val="5.6512963446028568E-2"/>
                  <c:y val="5.0405699388857139E-3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12"/>
              <c:layout>
                <c:manualLayout>
                  <c:x val="1.3003329794528638E-2"/>
                  <c:y val="0.18077728445727556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13"/>
              <c:layout>
                <c:manualLayout>
                  <c:x val="-3.9832939235804832E-2"/>
                  <c:y val="0.28577454246627676"/>
                </c:manualLayout>
              </c:layout>
              <c:showVal val="1"/>
              <c:showCatName val="1"/>
              <c:showPercent val="1"/>
              <c:separator>
</c:separator>
            </c:dLbl>
            <c:spPr>
              <a:solidFill>
                <a:sysClr val="window" lastClr="FFFFFF">
                  <a:lumMod val="95000"/>
                </a:sysClr>
              </a:solidFill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</c:spPr>
            <c:txPr>
              <a:bodyPr/>
              <a:lstStyle/>
              <a:p>
                <a:pPr>
                  <a:defRPr sz="1433" baseline="0"/>
                </a:pPr>
                <a:endParaRPr lang="ru-RU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Лист1!$A$2:$A$15</c:f>
              <c:strCache>
                <c:ptCount val="14"/>
                <c:pt idx="0">
                  <c:v>ФОТ ст.211-213</c:v>
                </c:pt>
                <c:pt idx="1">
                  <c:v>ст.221</c:v>
                </c:pt>
                <c:pt idx="2">
                  <c:v>ст.222</c:v>
                </c:pt>
                <c:pt idx="3">
                  <c:v>ст.223</c:v>
                </c:pt>
                <c:pt idx="4">
                  <c:v>ст.227,224</c:v>
                </c:pt>
                <c:pt idx="5">
                  <c:v>ст.225</c:v>
                </c:pt>
                <c:pt idx="6">
                  <c:v>ст.226</c:v>
                </c:pt>
                <c:pt idx="7">
                  <c:v>ст.244</c:v>
                </c:pt>
                <c:pt idx="8">
                  <c:v>ст.246</c:v>
                </c:pt>
                <c:pt idx="9">
                  <c:v>ст.262</c:v>
                </c:pt>
                <c:pt idx="10">
                  <c:v>ст.264</c:v>
                </c:pt>
                <c:pt idx="11">
                  <c:v>ст.290</c:v>
                </c:pt>
                <c:pt idx="12">
                  <c:v>ст.310</c:v>
                </c:pt>
                <c:pt idx="13">
                  <c:v>ст.342-349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166997</c:v>
                </c:pt>
                <c:pt idx="1">
                  <c:v>1549</c:v>
                </c:pt>
                <c:pt idx="2">
                  <c:v>9966</c:v>
                </c:pt>
                <c:pt idx="3">
                  <c:v>32339</c:v>
                </c:pt>
                <c:pt idx="4">
                  <c:v>123</c:v>
                </c:pt>
                <c:pt idx="5">
                  <c:v>66977</c:v>
                </c:pt>
                <c:pt idx="6">
                  <c:v>5398</c:v>
                </c:pt>
                <c:pt idx="7">
                  <c:v>0</c:v>
                </c:pt>
                <c:pt idx="8">
                  <c:v>1797</c:v>
                </c:pt>
                <c:pt idx="9">
                  <c:v>3446</c:v>
                </c:pt>
                <c:pt idx="10">
                  <c:v>787</c:v>
                </c:pt>
                <c:pt idx="11">
                  <c:v>1143</c:v>
                </c:pt>
                <c:pt idx="12">
                  <c:v>7047</c:v>
                </c:pt>
                <c:pt idx="13">
                  <c:v>13267</c:v>
                </c:pt>
              </c:numCache>
            </c:numRef>
          </c:val>
        </c:ser>
      </c:pie3DChart>
      <c:spPr>
        <a:noFill/>
        <a:ln w="36393">
          <a:noFill/>
        </a:ln>
      </c:spPr>
    </c:plotArea>
    <c:plotVisOnly val="1"/>
    <c:dispBlanksAs val="zero"/>
  </c:chart>
  <c:txPr>
    <a:bodyPr/>
    <a:lstStyle/>
    <a:p>
      <a:pPr>
        <a:defRPr sz="1719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0.16981132075471697"/>
          <c:y val="0.18888888888888891"/>
          <c:w val="0.78867924528302435"/>
          <c:h val="0.6316829521889284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6.6917070546634733E-2"/>
                  <c:y val="2.4875488029314625E-2"/>
                </c:manualLayout>
              </c:layout>
              <c:showVal val="1"/>
            </c:dLbl>
            <c:dLbl>
              <c:idx val="1"/>
              <c:layout>
                <c:manualLayout>
                  <c:x val="6.7633700336195493E-2"/>
                  <c:y val="1.8945381867309301E-2"/>
                </c:manualLayout>
              </c:layout>
              <c:showVal val="1"/>
            </c:dLbl>
            <c:dLbl>
              <c:idx val="2"/>
              <c:layout>
                <c:manualLayout>
                  <c:x val="5.7553958057690174E-2"/>
                  <c:y val="8.2402329245926231E-3"/>
                </c:manualLayout>
              </c:layout>
              <c:showVal val="1"/>
            </c:dLbl>
            <c:dLbl>
              <c:idx val="3"/>
              <c:layout>
                <c:manualLayout>
                  <c:x val="4.7961630695444034E-2"/>
                  <c:y val="1.4925373134328361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9459</c:v>
                </c:pt>
                <c:pt idx="1">
                  <c:v>10714</c:v>
                </c:pt>
                <c:pt idx="2">
                  <c:v>10701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dLbls>
            <c:dLbl>
              <c:idx val="0"/>
              <c:layout>
                <c:manualLayout>
                  <c:x val="6.0458731475162453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5.6140250655507956E-2"/>
                  <c:y val="-4.0200890497205877E-2"/>
                </c:manualLayout>
              </c:layout>
              <c:showVal val="1"/>
            </c:dLbl>
            <c:dLbl>
              <c:idx val="2"/>
              <c:layout>
                <c:manualLayout>
                  <c:x val="5.7315081461169884E-2"/>
                  <c:y val="-0.10049621193656307"/>
                </c:manualLayout>
              </c:layout>
              <c:showVal val="1"/>
            </c:dLbl>
            <c:dLbl>
              <c:idx val="3"/>
              <c:layout>
                <c:manualLayout>
                  <c:x val="5.130440529466191E-2"/>
                  <c:y val="-7.1535237199827711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17163</c:v>
                </c:pt>
                <c:pt idx="1">
                  <c:v>21057</c:v>
                </c:pt>
                <c:pt idx="2">
                  <c:v>18414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ПП3</c:v>
                </c:pt>
              </c:strCache>
            </c:strRef>
          </c:tx>
          <c:dLbls>
            <c:dLbl>
              <c:idx val="0"/>
              <c:layout>
                <c:manualLayout>
                  <c:x val="6.9095693114471446E-2"/>
                  <c:y val="-8.0401780994411691E-3"/>
                </c:manualLayout>
              </c:layout>
              <c:showVal val="1"/>
            </c:dLbl>
            <c:dLbl>
              <c:idx val="1"/>
              <c:layout>
                <c:manualLayout>
                  <c:x val="7.9891895163607438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6.6936452704644128E-2"/>
                  <c:y val="0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5883</c:v>
                </c:pt>
                <c:pt idx="1">
                  <c:v>6574</c:v>
                </c:pt>
                <c:pt idx="2">
                  <c:v>7048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ПП4</c:v>
                </c:pt>
              </c:strCache>
            </c:strRef>
          </c:tx>
          <c:dLbls>
            <c:dLbl>
              <c:idx val="0"/>
              <c:layout>
                <c:manualLayout>
                  <c:x val="6.9095693114471446E-2"/>
                  <c:y val="-5.2261157646367642E-2"/>
                </c:manualLayout>
              </c:layout>
              <c:showVal val="1"/>
            </c:dLbl>
            <c:dLbl>
              <c:idx val="1"/>
              <c:layout>
                <c:manualLayout>
                  <c:x val="7.9891895163607438E-2"/>
                  <c:y val="-3.2160712397764711E-2"/>
                </c:manualLayout>
              </c:layout>
              <c:showVal val="1"/>
            </c:dLbl>
            <c:dLbl>
              <c:idx val="2"/>
              <c:layout>
                <c:manualLayout>
                  <c:x val="6.6936452704644128E-2"/>
                  <c:y val="-2.4120534298323528E-2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1377</c:v>
                </c:pt>
                <c:pt idx="1">
                  <c:v>1580</c:v>
                </c:pt>
                <c:pt idx="2">
                  <c:v>1650</c:v>
                </c:pt>
              </c:numCache>
            </c:numRef>
          </c:val>
        </c:ser>
        <c:shape val="box"/>
        <c:axId val="176829952"/>
        <c:axId val="176831488"/>
        <c:axId val="0"/>
      </c:bar3DChart>
      <c:catAx>
        <c:axId val="176829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83" baseline="0"/>
            </a:pPr>
            <a:endParaRPr lang="ru-RU"/>
          </a:p>
        </c:txPr>
        <c:crossAx val="176831488"/>
        <c:crosses val="autoZero"/>
        <c:auto val="1"/>
        <c:lblAlgn val="ctr"/>
        <c:lblOffset val="100"/>
      </c:catAx>
      <c:valAx>
        <c:axId val="17683148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83" baseline="0"/>
            </a:pPr>
            <a:endParaRPr lang="ru-RU"/>
          </a:p>
        </c:txPr>
        <c:crossAx val="176829952"/>
        <c:crosses val="autoZero"/>
        <c:crossBetween val="between"/>
      </c:valAx>
      <c:spPr>
        <a:noFill/>
        <a:ln w="33865">
          <a:noFill/>
        </a:ln>
      </c:spPr>
    </c:plotArea>
    <c:legend>
      <c:legendPos val="t"/>
      <c:txPr>
        <a:bodyPr/>
        <a:lstStyle/>
        <a:p>
          <a:pPr>
            <a:defRPr sz="1483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669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0.16981132075471697"/>
          <c:y val="0.18888888888888891"/>
          <c:w val="0.78867924528302413"/>
          <c:h val="0.6316829521889282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6.6917070546634733E-2"/>
                  <c:y val="2.4875488029314614E-2"/>
                </c:manualLayout>
              </c:layout>
              <c:showVal val="1"/>
            </c:dLbl>
            <c:dLbl>
              <c:idx val="1"/>
              <c:layout>
                <c:manualLayout>
                  <c:x val="6.7633700336195493E-2"/>
                  <c:y val="1.8945381867309301E-2"/>
                </c:manualLayout>
              </c:layout>
              <c:showVal val="1"/>
            </c:dLbl>
            <c:dLbl>
              <c:idx val="2"/>
              <c:layout>
                <c:manualLayout>
                  <c:x val="5.7553958057690174E-2"/>
                  <c:y val="8.2402329245926231E-3"/>
                </c:manualLayout>
              </c:layout>
              <c:showVal val="1"/>
            </c:dLbl>
            <c:dLbl>
              <c:idx val="3"/>
              <c:layout>
                <c:manualLayout>
                  <c:x val="4.7961630695444034E-2"/>
                  <c:y val="1.4925373134328361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1">
                  <c:v>350</c:v>
                </c:pt>
                <c:pt idx="2">
                  <c:v>308</c:v>
                </c:pt>
                <c:pt idx="3">
                  <c:v>473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dLbls>
            <c:dLbl>
              <c:idx val="1"/>
              <c:layout>
                <c:manualLayout>
                  <c:x val="5.6140250655507956E-2"/>
                  <c:y val="-4.0200890497205877E-2"/>
                </c:manualLayout>
              </c:layout>
              <c:showVal val="1"/>
            </c:dLbl>
            <c:dLbl>
              <c:idx val="2"/>
              <c:layout>
                <c:manualLayout>
                  <c:x val="5.7315081461169884E-2"/>
                  <c:y val="-0.10049621193656302"/>
                </c:manualLayout>
              </c:layout>
              <c:showVal val="1"/>
            </c:dLbl>
            <c:dLbl>
              <c:idx val="3"/>
              <c:layout>
                <c:manualLayout>
                  <c:x val="5.130440529466191E-2"/>
                  <c:y val="-7.1535237199827711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2" formatCode="0.0">
                  <c:v>52</c:v>
                </c:pt>
                <c:pt idx="3" formatCode="0.0">
                  <c:v>330</c:v>
                </c:pt>
              </c:numCache>
            </c:numRef>
          </c:val>
        </c:ser>
        <c:shape val="box"/>
        <c:axId val="176968832"/>
        <c:axId val="176970368"/>
        <c:axId val="0"/>
      </c:bar3DChart>
      <c:catAx>
        <c:axId val="1769688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83" baseline="0"/>
            </a:pPr>
            <a:endParaRPr lang="ru-RU"/>
          </a:p>
        </c:txPr>
        <c:crossAx val="176970368"/>
        <c:crosses val="autoZero"/>
        <c:auto val="1"/>
        <c:lblAlgn val="ctr"/>
        <c:lblOffset val="100"/>
      </c:catAx>
      <c:valAx>
        <c:axId val="1769703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83" baseline="0"/>
            </a:pPr>
            <a:endParaRPr lang="ru-RU"/>
          </a:p>
        </c:txPr>
        <c:crossAx val="176968832"/>
        <c:crosses val="autoZero"/>
        <c:crossBetween val="between"/>
      </c:valAx>
      <c:spPr>
        <a:noFill/>
        <a:ln w="33865">
          <a:noFill/>
        </a:ln>
      </c:spPr>
    </c:plotArea>
    <c:legend>
      <c:legendPos val="t"/>
      <c:txPr>
        <a:bodyPr/>
        <a:lstStyle/>
        <a:p>
          <a:pPr>
            <a:defRPr sz="1483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669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062" cy="497603"/>
          </a:xfrm>
          <a:prstGeom prst="rect">
            <a:avLst/>
          </a:prstGeom>
        </p:spPr>
        <p:txBody>
          <a:bodyPr vert="horz" lIns="91184" tIns="45592" rIns="91184" bIns="45592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9900" y="0"/>
            <a:ext cx="2952062" cy="497603"/>
          </a:xfrm>
          <a:prstGeom prst="rect">
            <a:avLst/>
          </a:prstGeom>
        </p:spPr>
        <p:txBody>
          <a:bodyPr vert="horz" lIns="91184" tIns="45592" rIns="91184" bIns="45592" rtlCol="0"/>
          <a:lstStyle>
            <a:lvl1pPr algn="r">
              <a:defRPr sz="1200"/>
            </a:lvl1pPr>
          </a:lstStyle>
          <a:p>
            <a:pPr>
              <a:defRPr/>
            </a:pPr>
            <a:fld id="{86253E2D-28B4-42B9-95DD-41DAA49F28EA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496"/>
            <a:ext cx="2952062" cy="497603"/>
          </a:xfrm>
          <a:prstGeom prst="rect">
            <a:avLst/>
          </a:prstGeom>
        </p:spPr>
        <p:txBody>
          <a:bodyPr vert="horz" lIns="91184" tIns="45592" rIns="91184" bIns="4559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9900" y="9446496"/>
            <a:ext cx="2952062" cy="497603"/>
          </a:xfrm>
          <a:prstGeom prst="rect">
            <a:avLst/>
          </a:prstGeom>
        </p:spPr>
        <p:txBody>
          <a:bodyPr vert="horz" lIns="91184" tIns="45592" rIns="91184" bIns="45592" rtlCol="0" anchor="b"/>
          <a:lstStyle>
            <a:lvl1pPr algn="r">
              <a:defRPr sz="1200"/>
            </a:lvl1pPr>
          </a:lstStyle>
          <a:p>
            <a:pPr>
              <a:defRPr/>
            </a:pPr>
            <a:fld id="{9B81531B-48AD-48D0-8E71-D147EE63A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062" cy="497603"/>
          </a:xfrm>
          <a:prstGeom prst="rect">
            <a:avLst/>
          </a:prstGeom>
        </p:spPr>
        <p:txBody>
          <a:bodyPr vert="horz" lIns="91184" tIns="45592" rIns="91184" bIns="4559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900" y="0"/>
            <a:ext cx="2952062" cy="497603"/>
          </a:xfrm>
          <a:prstGeom prst="rect">
            <a:avLst/>
          </a:prstGeom>
        </p:spPr>
        <p:txBody>
          <a:bodyPr vert="horz" lIns="91184" tIns="45592" rIns="91184" bIns="4559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DDF41A-8CA1-49AA-88D2-B97E16FA6087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4" tIns="45592" rIns="91184" bIns="4559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3249"/>
            <a:ext cx="5451791" cy="4476831"/>
          </a:xfrm>
          <a:prstGeom prst="rect">
            <a:avLst/>
          </a:prstGeom>
        </p:spPr>
        <p:txBody>
          <a:bodyPr vert="horz" lIns="91184" tIns="45592" rIns="91184" bIns="4559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496"/>
            <a:ext cx="2952062" cy="497603"/>
          </a:xfrm>
          <a:prstGeom prst="rect">
            <a:avLst/>
          </a:prstGeom>
        </p:spPr>
        <p:txBody>
          <a:bodyPr vert="horz" lIns="91184" tIns="45592" rIns="91184" bIns="4559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900" y="9446496"/>
            <a:ext cx="2952062" cy="497603"/>
          </a:xfrm>
          <a:prstGeom prst="rect">
            <a:avLst/>
          </a:prstGeom>
        </p:spPr>
        <p:txBody>
          <a:bodyPr vert="horz" lIns="91184" tIns="45592" rIns="91184" bIns="4559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F9DDE6-564C-42E6-8D3C-4DEC8275C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09575" algn="l"/>
                <a:tab pos="822325" algn="l"/>
                <a:tab pos="1235075" algn="l"/>
                <a:tab pos="1646238" algn="l"/>
                <a:tab pos="2058988" algn="l"/>
                <a:tab pos="2470150" algn="l"/>
                <a:tab pos="2882900" algn="l"/>
                <a:tab pos="3295650" algn="l"/>
                <a:tab pos="3706813" algn="l"/>
                <a:tab pos="4119563" algn="l"/>
                <a:tab pos="4532313" algn="l"/>
                <a:tab pos="4943475" algn="l"/>
                <a:tab pos="5356225" algn="l"/>
                <a:tab pos="5768975" algn="l"/>
                <a:tab pos="6180138" algn="l"/>
                <a:tab pos="6592888" algn="l"/>
                <a:tab pos="7005638" algn="l"/>
                <a:tab pos="7416800" algn="l"/>
                <a:tab pos="7829550" algn="l"/>
                <a:tab pos="8242300" algn="l"/>
              </a:tabLst>
            </a:pPr>
            <a:fld id="{0372EDFC-11CB-441F-8D82-467AEA6FDC93}" type="slidenum">
              <a:rPr lang="ru-RU" smtClean="0"/>
              <a:pPr>
                <a:tabLst>
                  <a:tab pos="0" algn="l"/>
                  <a:tab pos="409575" algn="l"/>
                  <a:tab pos="822325" algn="l"/>
                  <a:tab pos="1235075" algn="l"/>
                  <a:tab pos="1646238" algn="l"/>
                  <a:tab pos="2058988" algn="l"/>
                  <a:tab pos="2470150" algn="l"/>
                  <a:tab pos="2882900" algn="l"/>
                  <a:tab pos="3295650" algn="l"/>
                  <a:tab pos="3706813" algn="l"/>
                  <a:tab pos="4119563" algn="l"/>
                  <a:tab pos="4532313" algn="l"/>
                  <a:tab pos="4943475" algn="l"/>
                  <a:tab pos="5356225" algn="l"/>
                  <a:tab pos="5768975" algn="l"/>
                  <a:tab pos="6180138" algn="l"/>
                  <a:tab pos="6592888" algn="l"/>
                  <a:tab pos="7005638" algn="l"/>
                  <a:tab pos="7416800" algn="l"/>
                  <a:tab pos="7829550" algn="l"/>
                  <a:tab pos="8242300" algn="l"/>
                </a:tabLst>
              </a:pPr>
              <a:t>1</a:t>
            </a:fld>
            <a:endParaRPr lang="ru-RU" smtClean="0"/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5704C97-9102-4118-99F0-F52CAF619DF7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ru-RU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0C2EB0B-88C6-42F2-9568-45308E07D850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ru-RU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996718" y="756737"/>
            <a:ext cx="4818527" cy="3728044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896" tIns="41948" rIns="83896" bIns="41948" anchor="ctr"/>
          <a:lstStyle/>
          <a:p>
            <a:endParaRPr lang="ru-RU"/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body"/>
          </p:nvPr>
        </p:nvSpPr>
        <p:spPr>
          <a:xfrm>
            <a:off x="680880" y="4723249"/>
            <a:ext cx="5450205" cy="4475241"/>
          </a:xfrm>
          <a:noFill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D93C3B1F-0D09-4425-89E9-DE86477E306E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16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B9F7F5B5-0D72-44F9-8205-E28017BFE006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16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1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0F4D034F-08ED-4C65-B939-842E0F50BA05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17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AB6E705B-ADD6-4887-A90D-0EAD93421342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17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5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46EF5D5C-23A5-4B55-936E-B4FB3F715ED7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18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091E5E7E-6A14-444C-B606-BDE68519F9BE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18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9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742ED5AF-D3A4-476E-A409-48E7F18166E5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19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45BBB297-C98A-436A-A222-130CFB0750CC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19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3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B646154C-3363-412C-84F6-39A6F8634311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20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B71F25EC-B7AA-4635-A391-C0841B83D832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20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7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B646154C-3363-412C-84F6-39A6F8634311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21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B71F25EC-B7AA-4635-A391-C0841B83D832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21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7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6880592E-9E7A-4CF1-8B6B-8925C1E636DF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22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B6A4FE53-9616-40F1-83FF-4BA69C22CD23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22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68E90CE2-66A0-4871-A914-CAC24E934B3E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23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00159577-AE16-46BC-8D7C-20DB1403D8CE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23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05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059CEBF1-F35E-47A1-9B80-725DA099440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24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034992A2-BA88-4940-9DC0-DE36B627AC9E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24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9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2E1EA102-4D69-462D-95B0-DDF89D60BCDC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25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4CBFBE40-CD9C-4F4D-8404-7A73F39FD1E0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25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53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09575" algn="l"/>
                <a:tab pos="822325" algn="l"/>
                <a:tab pos="1235075" algn="l"/>
                <a:tab pos="1646238" algn="l"/>
                <a:tab pos="2058988" algn="l"/>
                <a:tab pos="2470150" algn="l"/>
                <a:tab pos="2882900" algn="l"/>
                <a:tab pos="3295650" algn="l"/>
                <a:tab pos="3706813" algn="l"/>
                <a:tab pos="4119563" algn="l"/>
                <a:tab pos="4532313" algn="l"/>
                <a:tab pos="4943475" algn="l"/>
                <a:tab pos="5356225" algn="l"/>
                <a:tab pos="5768975" algn="l"/>
                <a:tab pos="6180138" algn="l"/>
                <a:tab pos="6592888" algn="l"/>
                <a:tab pos="7005638" algn="l"/>
                <a:tab pos="7416800" algn="l"/>
                <a:tab pos="7829550" algn="l"/>
                <a:tab pos="8242300" algn="l"/>
              </a:tabLst>
            </a:pPr>
            <a:fld id="{F33D596E-8AC3-4F68-A156-5163DAA95521}" type="slidenum">
              <a:rPr lang="ru-RU" smtClean="0"/>
              <a:pPr>
                <a:tabLst>
                  <a:tab pos="0" algn="l"/>
                  <a:tab pos="409575" algn="l"/>
                  <a:tab pos="822325" algn="l"/>
                  <a:tab pos="1235075" algn="l"/>
                  <a:tab pos="1646238" algn="l"/>
                  <a:tab pos="2058988" algn="l"/>
                  <a:tab pos="2470150" algn="l"/>
                  <a:tab pos="2882900" algn="l"/>
                  <a:tab pos="3295650" algn="l"/>
                  <a:tab pos="3706813" algn="l"/>
                  <a:tab pos="4119563" algn="l"/>
                  <a:tab pos="4532313" algn="l"/>
                  <a:tab pos="4943475" algn="l"/>
                  <a:tab pos="5356225" algn="l"/>
                  <a:tab pos="5768975" algn="l"/>
                  <a:tab pos="6180138" algn="l"/>
                  <a:tab pos="6592888" algn="l"/>
                  <a:tab pos="7005638" algn="l"/>
                  <a:tab pos="7416800" algn="l"/>
                  <a:tab pos="7829550" algn="l"/>
                  <a:tab pos="8242300" algn="l"/>
                </a:tabLst>
              </a:pPr>
              <a:t>2</a:t>
            </a:fld>
            <a:endParaRPr lang="ru-RU" smtClean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AD92D2A-32DF-4500-ABC8-AB60213C5C85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ru-RU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A25D82E-F360-4CB8-BF30-07C6DC7336ED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ru-RU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996718" y="756737"/>
            <a:ext cx="4818527" cy="3728044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896" tIns="41948" rIns="83896" bIns="41948" anchor="ctr"/>
          <a:lstStyle/>
          <a:p>
            <a:endParaRPr lang="ru-RU"/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/>
          </p:nvPr>
        </p:nvSpPr>
        <p:spPr>
          <a:xfrm>
            <a:off x="680880" y="4723249"/>
            <a:ext cx="5450205" cy="4475241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D8A74614-1DE3-4C21-B489-074266B43485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26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75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D3FC8C0B-37BA-40CE-8C43-8F06A8B96971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26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77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7CF6B52C-87BB-485E-8B60-6FE9AE5A4761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27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115F50BF-DF04-406A-91F1-1829AD9B764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27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301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8F280408-B7F4-423F-83B7-1AD1611C2E9A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28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D748FAFA-3428-4428-9327-C3F873ECDEE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28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325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8CB18BFA-CD3D-4F7D-91E1-9BE1A2248EF0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29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6AD66F31-B123-4AB1-A465-68BAFD531A58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29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349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DF6CCAD8-8D73-48EB-A300-17B5C1E89432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30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016F37B3-5BE2-46ED-8D0E-17E29F4978DF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30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373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D2F59294-C928-410B-8A90-A1B2F2E7F451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31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CF392907-87C3-4674-A59B-4E4985891B17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31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9396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9397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F9EF099E-4B7A-4707-862A-7B3D89FFDC31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32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F39BE6EA-F600-4607-A61F-59B5FA2C647D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32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421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449484C9-BE55-42B4-B50B-2D0FDBE7BED9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33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609E8AF4-2AA5-446F-A98F-C944BAFD0743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33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44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45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9A2477BD-0635-4B42-82E6-6119BD568CA7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34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1F194B99-3E9F-4E0C-B677-01D6B1B2D6F7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34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468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469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926083FC-613F-4528-ADC9-99ADD45D0A9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35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A6B1583C-25F7-4175-A135-AEA4F2245B91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35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492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493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09575" algn="l"/>
                <a:tab pos="822325" algn="l"/>
                <a:tab pos="1235075" algn="l"/>
                <a:tab pos="1646238" algn="l"/>
                <a:tab pos="2058988" algn="l"/>
                <a:tab pos="2470150" algn="l"/>
                <a:tab pos="2882900" algn="l"/>
                <a:tab pos="3295650" algn="l"/>
                <a:tab pos="3706813" algn="l"/>
                <a:tab pos="4119563" algn="l"/>
                <a:tab pos="4532313" algn="l"/>
                <a:tab pos="4943475" algn="l"/>
                <a:tab pos="5356225" algn="l"/>
                <a:tab pos="5768975" algn="l"/>
                <a:tab pos="6180138" algn="l"/>
                <a:tab pos="6592888" algn="l"/>
                <a:tab pos="7005638" algn="l"/>
                <a:tab pos="7416800" algn="l"/>
                <a:tab pos="7829550" algn="l"/>
                <a:tab pos="8242300" algn="l"/>
              </a:tabLst>
            </a:pPr>
            <a:fld id="{B57CC8D9-EA09-4929-BD99-F4647AA6FCE9}" type="slidenum">
              <a:rPr lang="ru-RU" smtClean="0"/>
              <a:pPr>
                <a:tabLst>
                  <a:tab pos="0" algn="l"/>
                  <a:tab pos="409575" algn="l"/>
                  <a:tab pos="822325" algn="l"/>
                  <a:tab pos="1235075" algn="l"/>
                  <a:tab pos="1646238" algn="l"/>
                  <a:tab pos="2058988" algn="l"/>
                  <a:tab pos="2470150" algn="l"/>
                  <a:tab pos="2882900" algn="l"/>
                  <a:tab pos="3295650" algn="l"/>
                  <a:tab pos="3706813" algn="l"/>
                  <a:tab pos="4119563" algn="l"/>
                  <a:tab pos="4532313" algn="l"/>
                  <a:tab pos="4943475" algn="l"/>
                  <a:tab pos="5356225" algn="l"/>
                  <a:tab pos="5768975" algn="l"/>
                  <a:tab pos="6180138" algn="l"/>
                  <a:tab pos="6592888" algn="l"/>
                  <a:tab pos="7005638" algn="l"/>
                  <a:tab pos="7416800" algn="l"/>
                  <a:tab pos="7829550" algn="l"/>
                  <a:tab pos="8242300" algn="l"/>
                </a:tabLst>
              </a:pPr>
              <a:t>3</a:t>
            </a:fld>
            <a:endParaRPr lang="ru-RU" smtClean="0"/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9094885-CE8E-479E-99BC-48E6BAB02323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ru-RU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51F343F-B6B0-4C3B-90A8-609DDBD35077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ru-RU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996718" y="756737"/>
            <a:ext cx="4818527" cy="3728044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896" tIns="41948" rIns="83896" bIns="41948" anchor="ctr"/>
          <a:lstStyle/>
          <a:p>
            <a:endParaRPr lang="ru-RU"/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/>
          </p:nvPr>
        </p:nvSpPr>
        <p:spPr>
          <a:xfrm>
            <a:off x="680880" y="4723249"/>
            <a:ext cx="5450205" cy="4475241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A6438055-BE06-4825-93E7-736148D6B7FE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36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8AABE4A2-68E4-4B21-8092-A8DB4CE0B67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36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6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7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BBFFACB8-DDBA-4FE1-A7F3-89C1B243C08C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37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B1460009-E67B-4AE8-9FA7-117FE29B2629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37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40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41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C547B936-272C-4173-920F-C3DBF3B899C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38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4EF11713-9BE6-4F74-8E00-3D16FF607E98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38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4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5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ACC37B7A-011D-46F1-AF6F-5E04D1C08F3B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39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987834AB-3C0B-44A0-BABB-DD908297EFF9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39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588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589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B22AA57C-328F-40FE-A44C-19C507D6B35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40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CB56C00E-7430-4AA7-9EA2-5B680CA176DC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40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612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613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157C695B-ED34-4073-B861-51CDE5D08DC6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41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B23477DD-CA31-4F3F-8F29-B5CB314CEED3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41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637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449484C9-BE55-42B4-B50B-2D0FDBE7BED9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42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609E8AF4-2AA5-446F-A98F-C944BAFD0743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42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44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45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09575" algn="l"/>
                <a:tab pos="822325" algn="l"/>
                <a:tab pos="1235075" algn="l"/>
                <a:tab pos="1646238" algn="l"/>
                <a:tab pos="2058988" algn="l"/>
                <a:tab pos="2470150" algn="l"/>
                <a:tab pos="2882900" algn="l"/>
                <a:tab pos="3295650" algn="l"/>
                <a:tab pos="3706813" algn="l"/>
                <a:tab pos="4119563" algn="l"/>
                <a:tab pos="4532313" algn="l"/>
                <a:tab pos="4943475" algn="l"/>
                <a:tab pos="5356225" algn="l"/>
                <a:tab pos="5768975" algn="l"/>
                <a:tab pos="6180138" algn="l"/>
                <a:tab pos="6592888" algn="l"/>
                <a:tab pos="7005638" algn="l"/>
                <a:tab pos="7416800" algn="l"/>
                <a:tab pos="7829550" algn="l"/>
                <a:tab pos="8242300" algn="l"/>
              </a:tabLst>
            </a:pPr>
            <a:fld id="{9F5579F1-7B65-431F-96A7-17A988256484}" type="slidenum">
              <a:rPr lang="ru-RU" smtClean="0"/>
              <a:pPr>
                <a:tabLst>
                  <a:tab pos="0" algn="l"/>
                  <a:tab pos="409575" algn="l"/>
                  <a:tab pos="822325" algn="l"/>
                  <a:tab pos="1235075" algn="l"/>
                  <a:tab pos="1646238" algn="l"/>
                  <a:tab pos="2058988" algn="l"/>
                  <a:tab pos="2470150" algn="l"/>
                  <a:tab pos="2882900" algn="l"/>
                  <a:tab pos="3295650" algn="l"/>
                  <a:tab pos="3706813" algn="l"/>
                  <a:tab pos="4119563" algn="l"/>
                  <a:tab pos="4532313" algn="l"/>
                  <a:tab pos="4943475" algn="l"/>
                  <a:tab pos="5356225" algn="l"/>
                  <a:tab pos="5768975" algn="l"/>
                  <a:tab pos="6180138" algn="l"/>
                  <a:tab pos="6592888" algn="l"/>
                  <a:tab pos="7005638" algn="l"/>
                  <a:tab pos="7416800" algn="l"/>
                  <a:tab pos="7829550" algn="l"/>
                  <a:tab pos="8242300" algn="l"/>
                </a:tabLst>
              </a:pPr>
              <a:t>4</a:t>
            </a:fld>
            <a:endParaRPr lang="ru-RU" smtClean="0"/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5066F03-9CA4-4A39-AC32-767AFFDA48FA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ru-RU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ADE4828-1084-4A55-B012-877E77987677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ru-RU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996718" y="756737"/>
            <a:ext cx="4818527" cy="3728044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896" tIns="41948" rIns="83896" bIns="41948" anchor="ctr"/>
          <a:lstStyle/>
          <a:p>
            <a:endParaRPr lang="ru-RU"/>
          </a:p>
        </p:txBody>
      </p:sp>
      <p:sp>
        <p:nvSpPr>
          <p:cNvPr id="11270" name="Rectangle 4"/>
          <p:cNvSpPr>
            <a:spLocks noGrp="1" noChangeArrowheads="1"/>
          </p:cNvSpPr>
          <p:nvPr>
            <p:ph type="body"/>
          </p:nvPr>
        </p:nvSpPr>
        <p:spPr>
          <a:xfrm>
            <a:off x="680880" y="4723249"/>
            <a:ext cx="5450205" cy="4475241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09575" algn="l"/>
                <a:tab pos="822325" algn="l"/>
                <a:tab pos="1235075" algn="l"/>
                <a:tab pos="1646238" algn="l"/>
                <a:tab pos="2058988" algn="l"/>
                <a:tab pos="2470150" algn="l"/>
                <a:tab pos="2882900" algn="l"/>
                <a:tab pos="3295650" algn="l"/>
                <a:tab pos="3706813" algn="l"/>
                <a:tab pos="4119563" algn="l"/>
                <a:tab pos="4532313" algn="l"/>
                <a:tab pos="4943475" algn="l"/>
                <a:tab pos="5356225" algn="l"/>
                <a:tab pos="5768975" algn="l"/>
                <a:tab pos="6180138" algn="l"/>
                <a:tab pos="6592888" algn="l"/>
                <a:tab pos="7005638" algn="l"/>
                <a:tab pos="7416800" algn="l"/>
                <a:tab pos="7829550" algn="l"/>
                <a:tab pos="8242300" algn="l"/>
              </a:tabLst>
            </a:pPr>
            <a:fld id="{374388A7-7CA4-4FCF-9FFF-0505F5501F53}" type="slidenum">
              <a:rPr lang="ru-RU" smtClean="0"/>
              <a:pPr>
                <a:tabLst>
                  <a:tab pos="0" algn="l"/>
                  <a:tab pos="409575" algn="l"/>
                  <a:tab pos="822325" algn="l"/>
                  <a:tab pos="1235075" algn="l"/>
                  <a:tab pos="1646238" algn="l"/>
                  <a:tab pos="2058988" algn="l"/>
                  <a:tab pos="2470150" algn="l"/>
                  <a:tab pos="2882900" algn="l"/>
                  <a:tab pos="3295650" algn="l"/>
                  <a:tab pos="3706813" algn="l"/>
                  <a:tab pos="4119563" algn="l"/>
                  <a:tab pos="4532313" algn="l"/>
                  <a:tab pos="4943475" algn="l"/>
                  <a:tab pos="5356225" algn="l"/>
                  <a:tab pos="5768975" algn="l"/>
                  <a:tab pos="6180138" algn="l"/>
                  <a:tab pos="6592888" algn="l"/>
                  <a:tab pos="7005638" algn="l"/>
                  <a:tab pos="7416800" algn="l"/>
                  <a:tab pos="7829550" algn="l"/>
                  <a:tab pos="8242300" algn="l"/>
                </a:tabLst>
              </a:pPr>
              <a:t>5</a:t>
            </a:fld>
            <a:endParaRPr lang="ru-RU" smtClean="0"/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85F124B-EC47-4F2D-AF5B-F824DC696C61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ru-RU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335A175-039B-42B4-97B3-5F6D0575D511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ru-RU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996718" y="756737"/>
            <a:ext cx="4818527" cy="3728044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896" tIns="41948" rIns="83896" bIns="41948" anchor="ctr"/>
          <a:lstStyle/>
          <a:p>
            <a:endParaRPr lang="ru-RU"/>
          </a:p>
        </p:txBody>
      </p:sp>
      <p:sp>
        <p:nvSpPr>
          <p:cNvPr id="12294" name="Rectangle 4"/>
          <p:cNvSpPr>
            <a:spLocks noGrp="1" noChangeArrowheads="1"/>
          </p:cNvSpPr>
          <p:nvPr>
            <p:ph type="body"/>
          </p:nvPr>
        </p:nvSpPr>
        <p:spPr>
          <a:xfrm>
            <a:off x="680880" y="4723249"/>
            <a:ext cx="5450205" cy="4475241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1EB8022A-A76E-4E18-AB38-805C12F9C0D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13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A2B1BB00-3615-47B2-83F1-E7884F8E8A9F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13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989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13CAD6B2-9F1E-4201-BEB7-64933A51FF1B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14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FF0C1C32-7073-4D92-BF5A-ED35697CE4A8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14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3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3856726" y="9448087"/>
            <a:ext cx="2952062" cy="492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C8FBC85F-1974-41E7-85DE-D9D8E49F20DD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15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3856726" y="9448086"/>
            <a:ext cx="2953650" cy="494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6088">
              <a:lnSpc>
                <a:spcPct val="95000"/>
              </a:lnSpc>
              <a:buSzPct val="100000"/>
              <a:tabLst>
                <a:tab pos="0" algn="l"/>
                <a:tab pos="444500" algn="l"/>
                <a:tab pos="890588" algn="l"/>
                <a:tab pos="1336675" algn="l"/>
                <a:tab pos="1782763" algn="l"/>
                <a:tab pos="2228850" algn="l"/>
                <a:tab pos="2674938" algn="l"/>
                <a:tab pos="3121025" algn="l"/>
                <a:tab pos="3567113" algn="l"/>
                <a:tab pos="4013200" algn="l"/>
                <a:tab pos="4459288" algn="l"/>
                <a:tab pos="4905375" algn="l"/>
                <a:tab pos="5351463" algn="l"/>
                <a:tab pos="5797550" algn="l"/>
                <a:tab pos="6243638" algn="l"/>
                <a:tab pos="6689725" algn="l"/>
                <a:tab pos="7135813" algn="l"/>
                <a:tab pos="7581900" algn="l"/>
                <a:tab pos="8027988" algn="l"/>
                <a:tab pos="8474075" algn="l"/>
                <a:tab pos="8920163" algn="l"/>
              </a:tabLst>
            </a:pPr>
            <a:fld id="{848B7778-52A8-4FC3-9070-F5A271028302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6088">
                <a:lnSpc>
                  <a:spcPct val="95000"/>
                </a:lnSpc>
                <a:buSzPct val="100000"/>
                <a:tabLst>
                  <a:tab pos="0" algn="l"/>
                  <a:tab pos="444500" algn="l"/>
                  <a:tab pos="890588" algn="l"/>
                  <a:tab pos="1336675" algn="l"/>
                  <a:tab pos="1782763" algn="l"/>
                  <a:tab pos="2228850" algn="l"/>
                  <a:tab pos="2674938" algn="l"/>
                  <a:tab pos="3121025" algn="l"/>
                  <a:tab pos="3567113" algn="l"/>
                  <a:tab pos="4013200" algn="l"/>
                  <a:tab pos="4459288" algn="l"/>
                  <a:tab pos="4905375" algn="l"/>
                  <a:tab pos="5351463" algn="l"/>
                  <a:tab pos="5797550" algn="l"/>
                  <a:tab pos="6243638" algn="l"/>
                  <a:tab pos="6689725" algn="l"/>
                  <a:tab pos="7135813" algn="l"/>
                  <a:tab pos="7581900" algn="l"/>
                  <a:tab pos="8027988" algn="l"/>
                  <a:tab pos="8474075" algn="l"/>
                  <a:tab pos="8920163" algn="l"/>
                </a:tabLst>
              </a:pPr>
              <a:t>15</a:t>
            </a:fld>
            <a:endParaRPr lang="ru-RU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996718" y="753558"/>
            <a:ext cx="4818527" cy="372963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658" tIns="41830" rIns="83658" bIns="41830" anchor="ctr"/>
          <a:lstStyle/>
          <a:p>
            <a:pPr defTabSz="44608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37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0880" y="4721658"/>
            <a:ext cx="5450205" cy="4476831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DAA6-1D3C-46AD-8CB4-AAFE79CD1879}" type="datetime1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90641-312C-4881-B151-6439BA195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8D8AA-1384-474D-9287-F617D623794B}" type="datetime1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935D6-2F82-4E6A-BF8A-1DC0A9139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9B68-FA1B-45BA-AAB2-B94376CF7684}" type="datetime1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4245E-1406-4E8B-83EB-D503CE35E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D945E-C1A3-4ADD-A63B-B8B87107C590}" type="datetime1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D1C39-B125-4F09-9144-4D00DA29F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15951-D703-4C22-93DD-38C36963CA18}" type="datetime1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01B69-0B4C-43EC-825D-68E2D219E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FE869-03EE-421E-99E1-749C5F948895}" type="datetime1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6A4B5-4F31-45D7-ACEA-A0DF89101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4178A-6E27-48EF-A33A-0CFEF8D9D5BA}" type="datetime1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1AECA-6170-4F1D-B726-2FBFC03D6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DE711-434D-47B9-A117-623D08792853}" type="datetime1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5BC72-A509-4F23-81ED-F240F9395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025A1-8D97-4719-B4DA-ABF84601D358}" type="datetime1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730E7-811F-4117-89B6-A06B28A30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17CD6-17D7-4795-AD9E-8379EB8F5799}" type="datetime1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914B2-1585-46DD-AE89-6415A3191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278F0-7090-438A-80F4-2B6A66309F8B}" type="datetime1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01B60-AA45-466B-A0E1-9D545AF24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905B16-D1C7-4B1B-8CD1-32DEED3404C3}" type="datetime1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AD77FC-1B4E-4813-9BC3-9BEBC68DB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600" y="326915"/>
            <a:ext cx="777600" cy="1019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06081" y="273629"/>
            <a:ext cx="7380000" cy="1144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500" dirty="0">
                <a:solidFill>
                  <a:srgbClr val="000000"/>
                </a:solidFill>
              </a:rPr>
              <a:t>Администрация Весьегонского </a:t>
            </a:r>
            <a:r>
              <a:rPr lang="ru-RU" sz="2500" dirty="0" smtClean="0">
                <a:solidFill>
                  <a:srgbClr val="000000"/>
                </a:solidFill>
              </a:rPr>
              <a:t>муниципального округа</a:t>
            </a:r>
            <a:endParaRPr lang="ru-RU" sz="2500" dirty="0">
              <a:solidFill>
                <a:srgbClr val="000000"/>
              </a:solidFill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500034" y="2143116"/>
            <a:ext cx="8228160" cy="37919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0900" rIns="0" bIns="0"/>
          <a:lstStyle/>
          <a:p>
            <a:pPr marL="311045" indent="-306725" algn="ctr">
              <a:lnSpc>
                <a:spcPct val="93000"/>
              </a:lnSpc>
              <a:spcAft>
                <a:spcPts val="1293"/>
              </a:spcAft>
              <a:tabLst>
                <a:tab pos="311045" algn="l"/>
                <a:tab pos="717131" algn="l"/>
                <a:tab pos="1124657" algn="l"/>
                <a:tab pos="1532183" algn="l"/>
                <a:tab pos="1939709" algn="l"/>
                <a:tab pos="2347235" algn="l"/>
                <a:tab pos="2754761" algn="l"/>
                <a:tab pos="3162287" algn="l"/>
                <a:tab pos="3569813" algn="l"/>
                <a:tab pos="3977339" algn="l"/>
                <a:tab pos="4384865" algn="l"/>
                <a:tab pos="4792391" algn="l"/>
                <a:tab pos="5199917" algn="l"/>
                <a:tab pos="5607443" algn="l"/>
                <a:tab pos="6014969" algn="l"/>
                <a:tab pos="6422495" algn="l"/>
                <a:tab pos="6830021" algn="l"/>
                <a:tab pos="7237547" algn="l"/>
                <a:tab pos="7645073" algn="l"/>
                <a:tab pos="8052599" algn="l"/>
                <a:tab pos="8460125" algn="l"/>
              </a:tabLst>
            </a:pPr>
            <a:r>
              <a:rPr lang="ru-RU" sz="2800" dirty="0">
                <a:solidFill>
                  <a:srgbClr val="000000"/>
                </a:solidFill>
              </a:rPr>
              <a:t>Бюджет для </a:t>
            </a:r>
            <a:r>
              <a:rPr lang="ru-RU" sz="2800" dirty="0" smtClean="0">
                <a:solidFill>
                  <a:srgbClr val="000000"/>
                </a:solidFill>
              </a:rPr>
              <a:t>граждан</a:t>
            </a:r>
          </a:p>
          <a:p>
            <a:pPr marL="311045" indent="-306725" algn="ctr">
              <a:lnSpc>
                <a:spcPct val="93000"/>
              </a:lnSpc>
              <a:spcAft>
                <a:spcPts val="1293"/>
              </a:spcAft>
              <a:tabLst>
                <a:tab pos="311045" algn="l"/>
                <a:tab pos="717131" algn="l"/>
                <a:tab pos="1124657" algn="l"/>
                <a:tab pos="1532183" algn="l"/>
                <a:tab pos="1939709" algn="l"/>
                <a:tab pos="2347235" algn="l"/>
                <a:tab pos="2754761" algn="l"/>
                <a:tab pos="3162287" algn="l"/>
                <a:tab pos="3569813" algn="l"/>
                <a:tab pos="3977339" algn="l"/>
                <a:tab pos="4384865" algn="l"/>
                <a:tab pos="4792391" algn="l"/>
                <a:tab pos="5199917" algn="l"/>
                <a:tab pos="5607443" algn="l"/>
                <a:tab pos="6014969" algn="l"/>
                <a:tab pos="6422495" algn="l"/>
                <a:tab pos="6830021" algn="l"/>
                <a:tab pos="7237547" algn="l"/>
                <a:tab pos="7645073" algn="l"/>
                <a:tab pos="8052599" algn="l"/>
                <a:tab pos="8460125" algn="l"/>
              </a:tabLst>
            </a:pPr>
            <a:r>
              <a:rPr lang="ru-RU" sz="2800" dirty="0" smtClean="0">
                <a:solidFill>
                  <a:srgbClr val="000000"/>
                </a:solidFill>
              </a:rPr>
              <a:t>на</a:t>
            </a:r>
            <a:endParaRPr lang="ru-RU" sz="2800" dirty="0">
              <a:solidFill>
                <a:srgbClr val="000000"/>
              </a:solidFill>
            </a:endParaRPr>
          </a:p>
          <a:p>
            <a:pPr marL="311045" indent="-306725" algn="ctr">
              <a:lnSpc>
                <a:spcPct val="93000"/>
              </a:lnSpc>
              <a:spcAft>
                <a:spcPts val="1293"/>
              </a:spcAft>
              <a:tabLst>
                <a:tab pos="311045" algn="l"/>
                <a:tab pos="717131" algn="l"/>
                <a:tab pos="1124657" algn="l"/>
                <a:tab pos="1532183" algn="l"/>
                <a:tab pos="1939709" algn="l"/>
                <a:tab pos="2347235" algn="l"/>
                <a:tab pos="2754761" algn="l"/>
                <a:tab pos="3162287" algn="l"/>
                <a:tab pos="3569813" algn="l"/>
                <a:tab pos="3977339" algn="l"/>
                <a:tab pos="4384865" algn="l"/>
                <a:tab pos="4792391" algn="l"/>
                <a:tab pos="5199917" algn="l"/>
                <a:tab pos="5607443" algn="l"/>
                <a:tab pos="6014969" algn="l"/>
                <a:tab pos="6422495" algn="l"/>
                <a:tab pos="6830021" algn="l"/>
                <a:tab pos="7237547" algn="l"/>
                <a:tab pos="7645073" algn="l"/>
                <a:tab pos="8052599" algn="l"/>
                <a:tab pos="8460125" algn="l"/>
              </a:tabLst>
            </a:pPr>
            <a:r>
              <a:rPr lang="ru-RU" sz="2800" dirty="0" smtClean="0">
                <a:solidFill>
                  <a:srgbClr val="000000"/>
                </a:solidFill>
              </a:rPr>
              <a:t>2021 </a:t>
            </a:r>
            <a:r>
              <a:rPr lang="ru-RU" sz="2800" dirty="0">
                <a:solidFill>
                  <a:srgbClr val="000000"/>
                </a:solidFill>
              </a:rPr>
              <a:t>год и плановый период </a:t>
            </a:r>
            <a:r>
              <a:rPr lang="ru-RU" sz="2800" dirty="0" smtClean="0">
                <a:solidFill>
                  <a:srgbClr val="000000"/>
                </a:solidFill>
              </a:rPr>
              <a:t>2022-2023 </a:t>
            </a:r>
            <a:r>
              <a:rPr lang="ru-RU" sz="2800" dirty="0" smtClean="0">
                <a:solidFill>
                  <a:srgbClr val="000000"/>
                </a:solidFill>
              </a:rPr>
              <a:t>годов</a:t>
            </a:r>
            <a:endParaRPr lang="ru-RU" sz="2800" dirty="0">
              <a:solidFill>
                <a:srgbClr val="000000"/>
              </a:solidFill>
            </a:endParaRPr>
          </a:p>
          <a:p>
            <a:pPr marL="311045" indent="-306725" algn="ctr">
              <a:lnSpc>
                <a:spcPct val="93000"/>
              </a:lnSpc>
              <a:spcAft>
                <a:spcPts val="1293"/>
              </a:spcAft>
              <a:tabLst>
                <a:tab pos="311045" algn="l"/>
                <a:tab pos="717131" algn="l"/>
                <a:tab pos="1124657" algn="l"/>
                <a:tab pos="1532183" algn="l"/>
                <a:tab pos="1939709" algn="l"/>
                <a:tab pos="2347235" algn="l"/>
                <a:tab pos="2754761" algn="l"/>
                <a:tab pos="3162287" algn="l"/>
                <a:tab pos="3569813" algn="l"/>
                <a:tab pos="3977339" algn="l"/>
                <a:tab pos="4384865" algn="l"/>
                <a:tab pos="4792391" algn="l"/>
                <a:tab pos="5199917" algn="l"/>
                <a:tab pos="5607443" algn="l"/>
                <a:tab pos="6014969" algn="l"/>
                <a:tab pos="6422495" algn="l"/>
                <a:tab pos="6830021" algn="l"/>
                <a:tab pos="7237547" algn="l"/>
                <a:tab pos="7645073" algn="l"/>
                <a:tab pos="8052599" algn="l"/>
                <a:tab pos="8460125" algn="l"/>
              </a:tabLst>
            </a:pPr>
            <a:endParaRPr lang="ru-RU" sz="2900" dirty="0">
              <a:solidFill>
                <a:srgbClr val="000000"/>
              </a:solidFill>
            </a:endParaRPr>
          </a:p>
          <a:p>
            <a:pPr marL="311045" indent="-306725" algn="ctr">
              <a:lnSpc>
                <a:spcPct val="93000"/>
              </a:lnSpc>
              <a:spcAft>
                <a:spcPts val="1293"/>
              </a:spcAft>
              <a:tabLst>
                <a:tab pos="311045" algn="l"/>
                <a:tab pos="717131" algn="l"/>
                <a:tab pos="1124657" algn="l"/>
                <a:tab pos="1532183" algn="l"/>
                <a:tab pos="1939709" algn="l"/>
                <a:tab pos="2347235" algn="l"/>
                <a:tab pos="2754761" algn="l"/>
                <a:tab pos="3162287" algn="l"/>
                <a:tab pos="3569813" algn="l"/>
                <a:tab pos="3977339" algn="l"/>
                <a:tab pos="4384865" algn="l"/>
                <a:tab pos="4792391" algn="l"/>
                <a:tab pos="5199917" algn="l"/>
                <a:tab pos="5607443" algn="l"/>
                <a:tab pos="6014969" algn="l"/>
                <a:tab pos="6422495" algn="l"/>
                <a:tab pos="6830021" algn="l"/>
                <a:tab pos="7237547" algn="l"/>
                <a:tab pos="7645073" algn="l"/>
                <a:tab pos="8052599" algn="l"/>
                <a:tab pos="8460125" algn="l"/>
              </a:tabLst>
            </a:pPr>
            <a:endParaRPr lang="ru-RU" sz="29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210425" cy="1225536"/>
          </a:xfrm>
        </p:spPr>
        <p:txBody>
          <a:bodyPr/>
          <a:lstStyle/>
          <a:p>
            <a:pPr eaLnBrk="1" hangingPunct="1">
              <a:defRPr/>
            </a:pPr>
            <a:r>
              <a:rPr lang="ru-RU" sz="2200" dirty="0" smtClean="0"/>
              <a:t>Динамика соотношения безвозмездных перечислений и налоговых и неналоговых доходов бюджета </a:t>
            </a:r>
            <a:br>
              <a:rPr lang="ru-RU" sz="2200" dirty="0" smtClean="0"/>
            </a:br>
            <a:r>
              <a:rPr lang="ru-RU" sz="2200" dirty="0" smtClean="0"/>
              <a:t>Весьегонского муниципального округа в </a:t>
            </a:r>
            <a:r>
              <a:rPr lang="ru-RU" sz="2200" dirty="0" smtClean="0">
                <a:latin typeface="+mn-lt"/>
              </a:rPr>
              <a:t>2019-2021</a:t>
            </a:r>
            <a:r>
              <a:rPr lang="ru-RU" sz="2200" dirty="0" smtClean="0"/>
              <a:t>г.г.</a:t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1600" dirty="0" smtClean="0"/>
              <a:t>( 310836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/>
              <a:t>тыс.руб.)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57158" y="1538287"/>
          <a:ext cx="8786842" cy="5319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2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60350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7210425" cy="1142984"/>
          </a:xfrm>
        </p:spPr>
        <p:txBody>
          <a:bodyPr/>
          <a:lstStyle/>
          <a:p>
            <a:pPr eaLnBrk="1" hangingPunct="1">
              <a:defRPr/>
            </a:pPr>
            <a:r>
              <a:rPr lang="ru-RU" sz="2200" dirty="0" smtClean="0"/>
              <a:t>Динамика поступлений налоговых и неналоговых доходов в бюджет Весьегонского муниципального округа в </a:t>
            </a:r>
            <a:r>
              <a:rPr lang="ru-RU" sz="2200" dirty="0" smtClean="0">
                <a:latin typeface="+mn-lt"/>
              </a:rPr>
              <a:t>2019-2021</a:t>
            </a:r>
            <a:r>
              <a:rPr lang="ru-RU" sz="2200" dirty="0" smtClean="0"/>
              <a:t>гг. </a:t>
            </a:r>
            <a:r>
              <a:rPr lang="ru-RU" sz="1600" dirty="0" smtClean="0"/>
              <a:t>( </a:t>
            </a:r>
            <a:r>
              <a:rPr lang="ru-RU" sz="1600" b="1" dirty="0" smtClean="0"/>
              <a:t>122352 тыс.руб</a:t>
            </a:r>
            <a:r>
              <a:rPr lang="ru-RU" sz="1600" dirty="0" smtClean="0"/>
              <a:t>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-214346" y="1071546"/>
          <a:ext cx="9678988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196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60350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210425" cy="1143000"/>
          </a:xfrm>
        </p:spPr>
        <p:txBody>
          <a:bodyPr/>
          <a:lstStyle/>
          <a:p>
            <a:pPr eaLnBrk="1" hangingPunct="1"/>
            <a:r>
              <a:rPr lang="ru-RU" sz="2200" dirty="0" smtClean="0"/>
              <a:t>Структура налоговых и неналоговых доходов бюджета Весьегонского муниципального округа на</a:t>
            </a:r>
            <a:r>
              <a:rPr lang="en-US" sz="2200" dirty="0" smtClean="0"/>
              <a:t> </a:t>
            </a:r>
            <a:r>
              <a:rPr lang="ru-RU" sz="2200" dirty="0" smtClean="0"/>
              <a:t>2021 год </a:t>
            </a:r>
            <a:br>
              <a:rPr lang="ru-RU" sz="2200" dirty="0" smtClean="0"/>
            </a:br>
            <a:r>
              <a:rPr lang="ru-RU" sz="2200" dirty="0" smtClean="0"/>
              <a:t>( </a:t>
            </a:r>
            <a:r>
              <a:rPr lang="en-US" sz="1600" b="1" dirty="0" smtClean="0"/>
              <a:t>12</a:t>
            </a:r>
            <a:r>
              <a:rPr lang="ru-RU" sz="1600" b="1" dirty="0" smtClean="0"/>
              <a:t>2352 тыс.руб.)</a:t>
            </a:r>
          </a:p>
        </p:txBody>
      </p:sp>
      <p:pic>
        <p:nvPicPr>
          <p:cNvPr id="9219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60350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Объект 5"/>
          <p:cNvGraphicFramePr>
            <a:graphicFrameLocks noGrp="1"/>
          </p:cNvGraphicFramePr>
          <p:nvPr>
            <p:ph idx="1"/>
          </p:nvPr>
        </p:nvGraphicFramePr>
        <p:xfrm>
          <a:off x="357188" y="1500188"/>
          <a:ext cx="8408987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241425" y="273050"/>
            <a:ext cx="7443788" cy="869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0900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Динамика расходов бюджета Весьегонского </a:t>
            </a:r>
            <a:r>
              <a:rPr lang="ru-RU" sz="22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муниципального округа </a:t>
            </a:r>
            <a:r>
              <a:rPr lang="ru-RU" sz="22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в </a:t>
            </a:r>
            <a:r>
              <a:rPr lang="ru-RU" sz="22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2019-2021 </a:t>
            </a:r>
            <a:r>
              <a:rPr lang="ru-RU" sz="22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годы по направлениям </a:t>
            </a:r>
            <a:r>
              <a:rPr lang="ru-RU" sz="1600" b="1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(310836 тыс</a:t>
            </a:r>
            <a:r>
              <a:rPr lang="ru-RU" sz="1600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 руб</a:t>
            </a:r>
            <a:r>
              <a:rPr lang="ru-RU" sz="1600" b="1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.)</a:t>
            </a:r>
            <a:endParaRPr lang="ru-RU" sz="1600" b="1" dirty="0">
              <a:solidFill>
                <a:srgbClr val="00000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60363" y="1744663"/>
            <a:ext cx="323850" cy="222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1166897"/>
          <a:ext cx="8502650" cy="5691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371600" y="358775"/>
            <a:ext cx="7510463" cy="108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4165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Структура расходов </a:t>
            </a:r>
            <a:r>
              <a:rPr lang="ru-RU" sz="24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бюджета Весьегонского </a:t>
            </a:r>
            <a:r>
              <a:rPr lang="ru-RU" sz="24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муниципального округа на 2021</a:t>
            </a:r>
            <a:r>
              <a:rPr lang="ru-RU" sz="2400" b="1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год по направлениям </a:t>
            </a:r>
            <a:r>
              <a:rPr lang="ru-RU" sz="1600" b="1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ru-RU" sz="1600" b="1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310836 </a:t>
            </a:r>
            <a:r>
              <a:rPr lang="ru-RU" sz="1600" b="1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тыс.руб.)</a:t>
            </a:r>
            <a:endParaRPr lang="ru-RU" sz="1600" b="1" dirty="0">
              <a:solidFill>
                <a:srgbClr val="00000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7" name="Объект 5"/>
          <p:cNvGraphicFramePr>
            <a:graphicFrameLocks/>
          </p:cNvGraphicFramePr>
          <p:nvPr/>
        </p:nvGraphicFramePr>
        <p:xfrm>
          <a:off x="142844" y="1500174"/>
          <a:ext cx="900115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270" name="TextBox 1"/>
          <p:cNvSpPr txBox="1">
            <a:spLocks noChangeArrowheads="1"/>
          </p:cNvSpPr>
          <p:nvPr/>
        </p:nvSpPr>
        <p:spPr bwMode="auto">
          <a:xfrm>
            <a:off x="142844" y="5500702"/>
            <a:ext cx="3071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7200" y="273050"/>
            <a:ext cx="822483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          Направления расходов </a:t>
            </a:r>
            <a:r>
              <a:rPr lang="ru-RU" sz="22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Весьегонского муниципального округа по </a:t>
            </a:r>
            <a:r>
              <a:rPr lang="ru-RU" sz="22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КОСГУ на </a:t>
            </a:r>
            <a:r>
              <a:rPr lang="ru-RU" sz="22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2021г</a:t>
            </a:r>
            <a:r>
              <a:rPr lang="ru-RU" sz="25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500" dirty="0">
              <a:solidFill>
                <a:srgbClr val="00000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2" name="Text Box 96"/>
          <p:cNvSpPr txBox="1">
            <a:spLocks noChangeArrowheads="1"/>
          </p:cNvSpPr>
          <p:nvPr/>
        </p:nvSpPr>
        <p:spPr bwMode="auto">
          <a:xfrm>
            <a:off x="7956550" y="904875"/>
            <a:ext cx="914400" cy="88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                     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7" name="Объект 5"/>
          <p:cNvGraphicFramePr>
            <a:graphicFrameLocks/>
          </p:cNvGraphicFramePr>
          <p:nvPr/>
        </p:nvGraphicFramePr>
        <p:xfrm>
          <a:off x="142844" y="2000216"/>
          <a:ext cx="900115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00430" y="1142984"/>
            <a:ext cx="35719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                        (310836 тыс.руб.)</a:t>
            </a:r>
            <a:endParaRPr lang="ru-RU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273050"/>
            <a:ext cx="822483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          Направления расходов по отрасли  «Образование»</a:t>
            </a:r>
          </a:p>
        </p:txBody>
      </p:sp>
      <p:graphicFrame>
        <p:nvGraphicFramePr>
          <p:cNvPr id="12354" name="Group 66"/>
          <p:cNvGraphicFramePr>
            <a:graphicFrameLocks noGrp="1"/>
          </p:cNvGraphicFramePr>
          <p:nvPr/>
        </p:nvGraphicFramePr>
        <p:xfrm>
          <a:off x="755650" y="1268413"/>
          <a:ext cx="7931150" cy="5430838"/>
        </p:xfrm>
        <a:graphic>
          <a:graphicData uri="http://schemas.openxmlformats.org/drawingml/2006/table">
            <a:tbl>
              <a:tblPr/>
              <a:tblGrid>
                <a:gridCol w="4283075"/>
                <a:gridCol w="973138"/>
                <a:gridCol w="938212"/>
                <a:gridCol w="846138"/>
                <a:gridCol w="890587"/>
              </a:tblGrid>
              <a:tr h="587375">
                <a:tc rowSpan="2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Направления расходов</a:t>
                      </a:r>
                    </a:p>
                  </a:txBody>
                  <a:tcPr marL="81638" marR="81638" marT="157798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Объем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ы 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средств</a:t>
                      </a:r>
                    </a:p>
                  </a:txBody>
                  <a:tcPr marL="81638" marR="81638" marT="157798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4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Факт 2019г.</a:t>
                      </a:r>
                    </a:p>
                  </a:txBody>
                  <a:tcPr marL="81638" marR="81638" marT="130530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</a:t>
                      </a: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 г.первоначальный</a:t>
                      </a:r>
                    </a:p>
                  </a:txBody>
                  <a:tcPr marL="81638" marR="81638" marT="130530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 01.11.2020</a:t>
                      </a:r>
                    </a:p>
                  </a:txBody>
                  <a:tcPr marL="81638" marR="81638" marT="130530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Прогноз </a:t>
                      </a: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1638" marR="81638" marT="130530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ошкольн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ое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образование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44613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42226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45533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43025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Общее образование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93739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75060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92614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85864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11439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12676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13122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13491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Молодежная политика и о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здоровление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детей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2037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2690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3220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4492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Другие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вопросы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области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образования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798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4020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3966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5401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5775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155848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136618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159890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152647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8" name="Text Box 96"/>
          <p:cNvSpPr txBox="1">
            <a:spLocks noChangeArrowheads="1"/>
          </p:cNvSpPr>
          <p:nvPr/>
        </p:nvSpPr>
        <p:spPr bwMode="auto">
          <a:xfrm>
            <a:off x="7885113" y="501650"/>
            <a:ext cx="914400" cy="88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                     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371600" y="273050"/>
            <a:ext cx="731043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Направления расходов по отрасли«Культура»</a:t>
            </a:r>
          </a:p>
        </p:txBody>
      </p:sp>
      <p:graphicFrame>
        <p:nvGraphicFramePr>
          <p:cNvPr id="13358" name="Group 46"/>
          <p:cNvGraphicFramePr>
            <a:graphicFrameLocks noGrp="1"/>
          </p:cNvGraphicFramePr>
          <p:nvPr/>
        </p:nvGraphicFramePr>
        <p:xfrm>
          <a:off x="457200" y="1604963"/>
          <a:ext cx="8228013" cy="4649799"/>
        </p:xfrm>
        <a:graphic>
          <a:graphicData uri="http://schemas.openxmlformats.org/drawingml/2006/table">
            <a:tbl>
              <a:tblPr/>
              <a:tblGrid>
                <a:gridCol w="3359150"/>
                <a:gridCol w="1277938"/>
                <a:gridCol w="1277937"/>
                <a:gridCol w="1343047"/>
                <a:gridCol w="969941"/>
              </a:tblGrid>
              <a:tr h="687385">
                <a:tc rowSpan="2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Направлени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я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расходов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04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объемы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средств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04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9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Факт 2019г.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30535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на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первоначальный</a:t>
                      </a:r>
                    </a:p>
                  </a:txBody>
                  <a:tcPr marL="81638" marR="81638" marT="130535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 01.11.2020</a:t>
                      </a:r>
                    </a:p>
                  </a:txBody>
                  <a:tcPr marL="81638" marR="81638" marT="130535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Прогноз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1638" marR="81638" marT="130535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культуры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04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17164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18673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31801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18414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5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Библиотеки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04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9458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10371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10701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9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Другие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вопросы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в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области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культуры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04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1377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1426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1580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1650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2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27560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30470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33381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30765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0" name="Text Box 83"/>
          <p:cNvSpPr txBox="1">
            <a:spLocks noChangeArrowheads="1"/>
          </p:cNvSpPr>
          <p:nvPr/>
        </p:nvSpPr>
        <p:spPr bwMode="auto">
          <a:xfrm>
            <a:off x="7956550" y="1268413"/>
            <a:ext cx="750888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838" y="115888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615950" y="-98425"/>
            <a:ext cx="822642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Направления расходов по отрасли «Общегосударственные вопросы»</a:t>
            </a:r>
          </a:p>
        </p:txBody>
      </p:sp>
      <p:graphicFrame>
        <p:nvGraphicFramePr>
          <p:cNvPr id="14414" name="Group 78"/>
          <p:cNvGraphicFramePr>
            <a:graphicFrameLocks noGrp="1"/>
          </p:cNvGraphicFramePr>
          <p:nvPr/>
        </p:nvGraphicFramePr>
        <p:xfrm>
          <a:off x="284163" y="1106488"/>
          <a:ext cx="8558212" cy="5489043"/>
        </p:xfrm>
        <a:graphic>
          <a:graphicData uri="http://schemas.openxmlformats.org/drawingml/2006/table">
            <a:tbl>
              <a:tblPr/>
              <a:tblGrid>
                <a:gridCol w="4313237"/>
                <a:gridCol w="960438"/>
                <a:gridCol w="1127125"/>
                <a:gridCol w="1169987"/>
                <a:gridCol w="987425"/>
              </a:tblGrid>
              <a:tr h="339738">
                <a:tc rowSpan="2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Направлени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я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расходов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7" marR="81637" marT="157708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объемы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средств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7" marR="81637" marT="157708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05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Факт 2019г.</a:t>
                      </a:r>
                    </a:p>
                  </a:txBody>
                  <a:tcPr marL="81637" marR="81637" marT="130457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на 2020г.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первоначальный</a:t>
                      </a:r>
                    </a:p>
                  </a:txBody>
                  <a:tcPr marL="81637" marR="81637" marT="130457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 01.11.2020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7" marR="81637" marT="130457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Прогноз 2021</a:t>
                      </a:r>
                    </a:p>
                  </a:txBody>
                  <a:tcPr marL="81637" marR="81637" marT="130457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2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Общегосударственные вопросы  -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45046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43865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48115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46990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703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Функционирование высшего должностного лица субъекта РФ и МО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5842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1193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1315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1315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93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Функционирование законодательных (представительных) органов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гос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. власти и представительных органов МО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108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179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Функционирование правительства РФ, высших исполнительных органов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гос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. власти субъектов РФ, местных администраций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7" marR="81637" marT="157708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32216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35150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38964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36700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141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фин.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надзора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5901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6411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6994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8029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937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803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Резервные фонды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500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300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623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276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503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533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529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23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Судебная практика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34" name="Text Box 96"/>
          <p:cNvSpPr txBox="1">
            <a:spLocks noChangeArrowheads="1"/>
          </p:cNvSpPr>
          <p:nvPr/>
        </p:nvSpPr>
        <p:spPr bwMode="auto">
          <a:xfrm>
            <a:off x="7956550" y="742950"/>
            <a:ext cx="750888" cy="392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300" b="1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266825" y="163513"/>
            <a:ext cx="7446963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Направления расходов по отрасли «Национальная безопасность и правоохранительная деятельность»</a:t>
            </a:r>
          </a:p>
        </p:txBody>
      </p:sp>
      <p:graphicFrame>
        <p:nvGraphicFramePr>
          <p:cNvPr id="15412" name="Group 52"/>
          <p:cNvGraphicFramePr>
            <a:graphicFrameLocks noGrp="1"/>
          </p:cNvGraphicFramePr>
          <p:nvPr/>
        </p:nvGraphicFramePr>
        <p:xfrm>
          <a:off x="522288" y="1665288"/>
          <a:ext cx="8228012" cy="4468813"/>
        </p:xfrm>
        <a:graphic>
          <a:graphicData uri="http://schemas.openxmlformats.org/drawingml/2006/table">
            <a:tbl>
              <a:tblPr/>
              <a:tblGrid>
                <a:gridCol w="4002087"/>
                <a:gridCol w="1093788"/>
                <a:gridCol w="1060450"/>
                <a:gridCol w="1176337"/>
                <a:gridCol w="895350"/>
              </a:tblGrid>
              <a:tr h="388869">
                <a:tc rowSpan="2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Направления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расходов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737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объемы средств</a:t>
                      </a:r>
                    </a:p>
                  </a:txBody>
                  <a:tcPr marL="81638" marR="81638" marT="157737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6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Факт 2019г.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30480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2020г.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первоначальный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30480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 01.11.2020</a:t>
                      </a:r>
                    </a:p>
                  </a:txBody>
                  <a:tcPr marL="81638" marR="81638" marT="130480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Прогноз </a:t>
                      </a: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1638" marR="81638" marT="130480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766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2964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Arial" pitchFamily="34" charset="0"/>
                          <a:cs typeface="Arial" pitchFamily="34" charset="0"/>
                        </a:rPr>
                        <a:t>3247</a:t>
                      </a:r>
                      <a:endParaRPr lang="ru-RU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3356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Arial" pitchFamily="34" charset="0"/>
                          <a:cs typeface="Arial" pitchFamily="34" charset="0"/>
                        </a:rPr>
                        <a:t>3417</a:t>
                      </a:r>
                      <a:endParaRPr lang="ru-RU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585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Органы юстиции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1240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1273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1273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378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2217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1305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1424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1513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2839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193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419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550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570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200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8" name="Text Box 96"/>
          <p:cNvSpPr txBox="1">
            <a:spLocks noChangeArrowheads="1"/>
          </p:cNvSpPr>
          <p:nvPr/>
        </p:nvSpPr>
        <p:spPr bwMode="auto">
          <a:xfrm>
            <a:off x="8034338" y="1208088"/>
            <a:ext cx="750887" cy="636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b="1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b="1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600" y="326915"/>
            <a:ext cx="777600" cy="1019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306081" y="273629"/>
            <a:ext cx="7380000" cy="1144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ru-RU" sz="2500" b="1" dirty="0">
                <a:latin typeface="Times New Roman" pitchFamily="18" charset="0"/>
              </a:rPr>
              <a:t>Бюджет для граждан это - …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718560" y="1600008"/>
            <a:ext cx="7902720" cy="43297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Бюджет для граждан – это документ составляющийся на регулярной основе, который содержит основные положения проекта закона областного бюджета и отчета о его исполнении в доступной и понятной форме.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«Бюджет для граждан» Весьегонского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 муниципального округа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Тверской области позволит Вам ознакомиться с основными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параметрами бюджета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на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2021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год и плановый период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2022-2023годов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sz="22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sz="22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500" dirty="0">
                <a:solidFill>
                  <a:srgbClr val="000000"/>
                </a:solidFill>
                <a:latin typeface="Times New Roman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266825" y="163513"/>
            <a:ext cx="7446963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Направления расходов по отрасли «Национальная экономика»</a:t>
            </a:r>
          </a:p>
        </p:txBody>
      </p:sp>
      <p:sp>
        <p:nvSpPr>
          <p:cNvPr id="17412" name="Text Box 96"/>
          <p:cNvSpPr txBox="1">
            <a:spLocks noChangeArrowheads="1"/>
          </p:cNvSpPr>
          <p:nvPr/>
        </p:nvSpPr>
        <p:spPr bwMode="auto">
          <a:xfrm>
            <a:off x="7902575" y="1665288"/>
            <a:ext cx="752475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b="1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b="1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16442" name="Group 58"/>
          <p:cNvGraphicFramePr>
            <a:graphicFrameLocks noGrp="1"/>
          </p:cNvGraphicFramePr>
          <p:nvPr/>
        </p:nvGraphicFramePr>
        <p:xfrm>
          <a:off x="500034" y="2143116"/>
          <a:ext cx="8229600" cy="4171759"/>
        </p:xfrm>
        <a:graphic>
          <a:graphicData uri="http://schemas.openxmlformats.org/drawingml/2006/table">
            <a:tbl>
              <a:tblPr/>
              <a:tblGrid>
                <a:gridCol w="3822700"/>
                <a:gridCol w="1223963"/>
                <a:gridCol w="1109662"/>
                <a:gridCol w="1176338"/>
                <a:gridCol w="896937"/>
              </a:tblGrid>
              <a:tr h="246070">
                <a:tc rowSpan="2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Направления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расходов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25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объемы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средств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25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2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Факт 2019г.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30553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2020г.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первоначальный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30553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 01.11.2020</a:t>
                      </a:r>
                    </a:p>
                  </a:txBody>
                  <a:tcPr marL="81638" marR="81638" marT="130553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Прогноз </a:t>
                      </a: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1638" marR="81638" marT="130553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8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Национальная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экономика -  итого 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37222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46181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56530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50240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8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Общеэкономические вопросы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8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35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8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Транспорт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2307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6858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6858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5964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8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Дорожное хозяйство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25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34472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38320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48635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43531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75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338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933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968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675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266825" y="163513"/>
            <a:ext cx="7446963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Направления расходов по отрасли </a:t>
            </a:r>
            <a:r>
              <a:rPr lang="ru-RU" sz="25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«ЖКХ»</a:t>
            </a:r>
            <a:endParaRPr lang="ru-RU" sz="2500" dirty="0">
              <a:solidFill>
                <a:srgbClr val="00000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2" name="Text Box 96"/>
          <p:cNvSpPr txBox="1">
            <a:spLocks noChangeArrowheads="1"/>
          </p:cNvSpPr>
          <p:nvPr/>
        </p:nvSpPr>
        <p:spPr bwMode="auto">
          <a:xfrm>
            <a:off x="7902575" y="1142985"/>
            <a:ext cx="752475" cy="357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b="1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16442" name="Group 58"/>
          <p:cNvGraphicFramePr>
            <a:graphicFrameLocks noGrp="1"/>
          </p:cNvGraphicFramePr>
          <p:nvPr/>
        </p:nvGraphicFramePr>
        <p:xfrm>
          <a:off x="428596" y="1071546"/>
          <a:ext cx="8229600" cy="5646407"/>
        </p:xfrm>
        <a:graphic>
          <a:graphicData uri="http://schemas.openxmlformats.org/drawingml/2006/table">
            <a:tbl>
              <a:tblPr/>
              <a:tblGrid>
                <a:gridCol w="3822700"/>
                <a:gridCol w="1223963"/>
                <a:gridCol w="1109662"/>
                <a:gridCol w="1176338"/>
                <a:gridCol w="896937"/>
              </a:tblGrid>
              <a:tr h="854331">
                <a:tc rowSpan="2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Направления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расходов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25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объемы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средств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25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1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Факт 2019г.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30553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2020г.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первоначальный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30553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 01.11.2020</a:t>
                      </a:r>
                    </a:p>
                  </a:txBody>
                  <a:tcPr marL="81638" marR="81638" marT="130553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Прогноз </a:t>
                      </a: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1638" marR="81638" marT="130553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607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05 ЖКХ -  итого 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20130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15960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28073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17907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343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0501 Жилищное хозяйство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 взносы на кап.рем.жил.пом.-273т.р., 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соф-е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на кап.ремюжил.фонда-115т.р.)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151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520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854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388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343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0502 Коммунальное хозяйство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(ремонт водопроводных сетей-1000т.р., схема водоснабжения-150т.р.)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1873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2872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2672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1150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078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0503 Благоустройство в т.ч.-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ул.осв-5720т.р., места зах.-100т.р., озел.-150т.р., колодцы-500,т.р.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,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ппми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: - 1725т.р.(тротуар- 240т.р., площадки для ТБО-750т.р., спецтехника-500т.р.,колодцы -119т.р.,ограждение кладбища- 116т.р.), памятники-200,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дост.ср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.- 4941т.р., против.бар.-70т.р,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обслуж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. трансф.-35т.р,.пр.бл-во 2928 (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канавы, мосты,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деревья,скаш.травы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18106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12568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24547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16369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607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25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37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266825" y="163513"/>
            <a:ext cx="7446963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Направления расходов по отрасли </a:t>
            </a:r>
          </a:p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«Социальная политика»</a:t>
            </a:r>
          </a:p>
        </p:txBody>
      </p:sp>
      <p:graphicFrame>
        <p:nvGraphicFramePr>
          <p:cNvPr id="17454" name="Group 46"/>
          <p:cNvGraphicFramePr>
            <a:graphicFrameLocks noGrp="1"/>
          </p:cNvGraphicFramePr>
          <p:nvPr/>
        </p:nvGraphicFramePr>
        <p:xfrm>
          <a:off x="488950" y="2428869"/>
          <a:ext cx="8229600" cy="3298831"/>
        </p:xfrm>
        <a:graphic>
          <a:graphicData uri="http://schemas.openxmlformats.org/drawingml/2006/table">
            <a:tbl>
              <a:tblPr/>
              <a:tblGrid>
                <a:gridCol w="3495675"/>
                <a:gridCol w="1087441"/>
                <a:gridCol w="1409697"/>
                <a:gridCol w="1304947"/>
                <a:gridCol w="931840"/>
              </a:tblGrid>
              <a:tr h="539748">
                <a:tc rowSpan="2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Направления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расходов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57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бъемы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средств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57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9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Факт 2019г.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30580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2020г. первоначальный</a:t>
                      </a:r>
                    </a:p>
                  </a:txBody>
                  <a:tcPr marL="81638" marR="81638" marT="130580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план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 01.11.2020</a:t>
                      </a:r>
                    </a:p>
                  </a:txBody>
                  <a:tcPr marL="81638" marR="81638" marT="130580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Прогноз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81638" marR="81638" marT="130580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4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Социальная политика - итого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5497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5861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6352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5760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4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Пенсионное обеспечение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684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660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725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787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4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1827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3594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2132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2117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39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Охрана семьи и детства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2986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1607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3495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2856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6" name="Text Box 96"/>
          <p:cNvSpPr txBox="1">
            <a:spLocks noChangeArrowheads="1"/>
          </p:cNvSpPr>
          <p:nvPr/>
        </p:nvSpPr>
        <p:spPr bwMode="auto">
          <a:xfrm>
            <a:off x="7929586" y="1928802"/>
            <a:ext cx="849289" cy="4286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b="1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b="1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963" y="369888"/>
            <a:ext cx="776287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311275" y="596900"/>
            <a:ext cx="757555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Перечень муниципальных программ Весьегонского </a:t>
            </a:r>
            <a:r>
              <a:rPr lang="ru-RU" sz="22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муниципального округа  </a:t>
            </a:r>
            <a:r>
              <a:rPr lang="ru-RU" sz="22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2200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2021 </a:t>
            </a:r>
            <a:r>
              <a:rPr lang="ru-RU" sz="22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год</a:t>
            </a:r>
          </a:p>
        </p:txBody>
      </p:sp>
      <p:graphicFrame>
        <p:nvGraphicFramePr>
          <p:cNvPr id="18480" name="Group 48"/>
          <p:cNvGraphicFramePr>
            <a:graphicFrameLocks noGrp="1"/>
          </p:cNvGraphicFramePr>
          <p:nvPr/>
        </p:nvGraphicFramePr>
        <p:xfrm>
          <a:off x="787400" y="1577975"/>
          <a:ext cx="7880351" cy="4579991"/>
        </p:xfrm>
        <a:graphic>
          <a:graphicData uri="http://schemas.openxmlformats.org/drawingml/2006/table">
            <a:tbl>
              <a:tblPr/>
              <a:tblGrid>
                <a:gridCol w="5286871"/>
                <a:gridCol w="894983"/>
                <a:gridCol w="894983"/>
                <a:gridCol w="803514"/>
              </a:tblGrid>
              <a:tr h="63165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Наименование  МП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2019 факт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год на 01.11.2020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0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1.Муниципальная программа «Культура Весьегонского муниципального округа  Тверской области»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33882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39925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37813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043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2. Муниципальная программа «Развитие физической культуры и спорта Весьегонского муниципального округа  Тверской области»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350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360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803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043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3. Муниципальная программа «О дополнительных мерах по социальной поддержке населения Весьегонского муниципального округа Тверской области»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2789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1760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3014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0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4. Муниципальная программа «Патриотическое воспитание молодежи Весьегонского муниципального округа Тверской области»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1860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2658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3842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0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5. Муниципальная программа «Молодежь Весьегонского муниципального округа Тверской области»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52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1938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244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0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6. Муниципальная программа «Развитие туризма в Весьегонском муниципальном округе Тверской области»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200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111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200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087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7. Муниципальная программа «Развитие малого и среднего предпринимательства в Весьегонском муниципальном округе Тверской области»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15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15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15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0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8. Муниципальная программа «Развитие системы образования Весьегонского муниципального округа Тверской области»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157214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153182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144212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2" name="Text Box 76"/>
          <p:cNvSpPr txBox="1">
            <a:spLocks noChangeArrowheads="1"/>
          </p:cNvSpPr>
          <p:nvPr/>
        </p:nvSpPr>
        <p:spPr bwMode="auto">
          <a:xfrm>
            <a:off x="8027988" y="908050"/>
            <a:ext cx="720725" cy="1101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08" name="Group 52"/>
          <p:cNvGraphicFramePr>
            <a:graphicFrameLocks noGrp="1"/>
          </p:cNvGraphicFramePr>
          <p:nvPr/>
        </p:nvGraphicFramePr>
        <p:xfrm>
          <a:off x="142844" y="142852"/>
          <a:ext cx="8786874" cy="5724184"/>
        </p:xfrm>
        <a:graphic>
          <a:graphicData uri="http://schemas.openxmlformats.org/drawingml/2006/table">
            <a:tbl>
              <a:tblPr/>
              <a:tblGrid>
                <a:gridCol w="6482293"/>
                <a:gridCol w="683412"/>
                <a:gridCol w="973175"/>
                <a:gridCol w="647994"/>
              </a:tblGrid>
              <a:tr h="28575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Наименование МП</a:t>
                      </a:r>
                    </a:p>
                  </a:txBody>
                  <a:tcPr marL="81638" marR="81638" marT="120651" marB="4246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2019 факт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2020г. на 01.11.2020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2021год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1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9. Муниципальная программа «Обеспечение правопорядка и безопасности населения Весьегонского муниципального округа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449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1023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2025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10. Муниципальная программа  «Развитие сферы транспорта и дорожной деятельности Весьегонского муниципального округа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20118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55489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49496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11. Муниципальная программа «Совершенствование муниципального управления в Весьегонском муниципальном округе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28132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41965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38886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58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12. Муниципальная программа «Управление муниципальными финансами и совершенствование доходного потенциала в Весьегонском муниципальном округе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6260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6741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7765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13. Муниципальная программа «Информационное обеспечение населения Весьегонского муниципального округа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1701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1800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1797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58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14. Муниципальная программа  «Повышение эффективности управления муниципальной собственностью Весьегонского муниципального округа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161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809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500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15. Муниципальная программа «Обеспечение мероприятий по повышению уровня защиты населения и территории Весьегонского  муниципального округа Тверской области от чрезвычайных ситуаций природного и техногенного характера 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949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1513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1469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16. Муниципальная программа  «Охрана окружающей среды в Весьегонском  муниципальном  округе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70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70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70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58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. Муниципальная программа  «Развитие ИЖС и личного подсобного хозяйства на территории Весьегонского муниципального округа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125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248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176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7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18.Муниципальая программа «Комплексное развитие системы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жилищно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 коммунальной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инфрастурктуры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Весьегонского муниципального округа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27961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17837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5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19.Непрограммные расходы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1871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713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672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Весьегонского муниципального округа Тверской области «Культура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муниципального округа Тверской области»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20514" name="Group 34"/>
          <p:cNvGraphicFramePr>
            <a:graphicFrameLocks noGrp="1"/>
          </p:cNvGraphicFramePr>
          <p:nvPr/>
        </p:nvGraphicFramePr>
        <p:xfrm>
          <a:off x="488950" y="1300163"/>
          <a:ext cx="3795018" cy="2972353"/>
        </p:xfrm>
        <a:graphic>
          <a:graphicData uri="http://schemas.openxmlformats.org/drawingml/2006/table">
            <a:tbl>
              <a:tblPr/>
              <a:tblGrid>
                <a:gridCol w="3795018"/>
              </a:tblGrid>
              <a:tr h="12647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Цели: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Создание условий для повышения качества и разнообразия услуг, предоставляемых в сфере культуры, удовлетворения потребностей в развитии и реализации культурного и духовного потенциала каждой личности.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Обеспечение качества условий предоставления образовательных услуг учреждением дополнительного образования детей в сфере культуры.</a:t>
                      </a:r>
                    </a:p>
                  </a:txBody>
                  <a:tcPr marL="82963" marR="82963" marT="41484" marB="414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1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ПП1: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Развитие библиотечного обслуживания населения .</a:t>
                      </a:r>
                    </a:p>
                  </a:txBody>
                  <a:tcPr marL="82963" marR="82963" marT="41484" marB="414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1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ПП2: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Развитие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культурно-досуговой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деятельности учреждений культуры .</a:t>
                      </a:r>
                    </a:p>
                  </a:txBody>
                  <a:tcPr marL="82963" marR="82963" marT="41484" marB="414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1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ПП3: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Развитие дополнительного образования в сфере культуры.</a:t>
                      </a:r>
                    </a:p>
                  </a:txBody>
                  <a:tcPr marL="82963" marR="82963" marT="41484" marB="414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6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Обеспечивающая программа</a:t>
                      </a:r>
                    </a:p>
                  </a:txBody>
                  <a:tcPr marL="82963" marR="82963" marT="41484" marB="414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12" name="Group 32"/>
          <p:cNvGraphicFramePr>
            <a:graphicFrameLocks noGrp="1"/>
          </p:cNvGraphicFramePr>
          <p:nvPr/>
        </p:nvGraphicFramePr>
        <p:xfrm>
          <a:off x="488950" y="4365625"/>
          <a:ext cx="8413750" cy="2162360"/>
        </p:xfrm>
        <a:graphic>
          <a:graphicData uri="http://schemas.openxmlformats.org/drawingml/2006/table">
            <a:tbl>
              <a:tblPr/>
              <a:tblGrid>
                <a:gridCol w="8413750"/>
              </a:tblGrid>
              <a:tr h="250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50" marR="82950" marT="41480" marB="41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15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Формирование культурной среды, отвечающей растущим потребностям личности и общества, повышение качества, разнообразия и эффективности услуг в сфере  культуры.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Создание условий для участия всего населения в культурной жизни, а также вовлеченности детей, молодежи, лиц пожилого возраста в активную социально-культурную деятельность.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Создание благоприятных условий для улучшения культурно-досугового обслуживания населения, укрепления материально-технической базы отрасли, развития самодеятельного художественного творчества.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Стимулирование потребления культурных благ.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Увеличение уровня социального обеспечения работников культуры.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Увеличение объемов платных услуг.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Охват услугами дополнительного образования детей в сфере культуры – 17%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Улучшение качества образовательных услуг за счет пополнения фонда МБОУ ДО « Весьегонская детская школа искусств» новыми музыкальными инструментами.</a:t>
                      </a:r>
                    </a:p>
                  </a:txBody>
                  <a:tcPr marL="82950" marR="82950" marT="41480" marB="41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1" name="Text Box 69"/>
          <p:cNvSpPr txBox="1">
            <a:spLocks noChangeArrowheads="1"/>
          </p:cNvSpPr>
          <p:nvPr/>
        </p:nvSpPr>
        <p:spPr bwMode="auto">
          <a:xfrm>
            <a:off x="7646988" y="1150938"/>
            <a:ext cx="750887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9" name="Диаграмма 1"/>
          <p:cNvGraphicFramePr>
            <a:graphicFrameLocks/>
          </p:cNvGraphicFramePr>
          <p:nvPr/>
        </p:nvGraphicFramePr>
        <p:xfrm>
          <a:off x="3643306" y="1357298"/>
          <a:ext cx="5881698" cy="3159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Развитие физической культуры и спорта </a:t>
            </a:r>
          </a:p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в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Весьегонском муниципальном округе Тверской области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dirty="0">
              <a:solidFill>
                <a:srgbClr val="00000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143240" y="1484312"/>
          <a:ext cx="5881698" cy="3159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532" name="Group 28"/>
          <p:cNvGraphicFramePr>
            <a:graphicFrameLocks noGrp="1"/>
          </p:cNvGraphicFramePr>
          <p:nvPr/>
        </p:nvGraphicFramePr>
        <p:xfrm>
          <a:off x="479425" y="1773238"/>
          <a:ext cx="3192462" cy="2726052"/>
        </p:xfrm>
        <a:graphic>
          <a:graphicData uri="http://schemas.openxmlformats.org/drawingml/2006/table">
            <a:tbl>
              <a:tblPr/>
              <a:tblGrid>
                <a:gridCol w="3192462"/>
              </a:tblGrid>
              <a:tr h="99726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Создание условий для максимального вовлечения населения Весьегонского муниципального округа в систематические занятия физической культурой и спортом.</a:t>
                      </a:r>
                    </a:p>
                  </a:txBody>
                  <a:tcPr marL="82947" marR="82947" marT="41432" marB="4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59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ПП1: Развитие физкультурно-оздоровительного движения среди всех возрастных групп и категорий населения.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ПП2: Обеспечение сохранности плоскостных сооружений и оборудования на плоскостных сооружениях</a:t>
                      </a:r>
                    </a:p>
                  </a:txBody>
                  <a:tcPr marL="82947" marR="82947" marT="41432" marB="4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22" name="Group 22"/>
          <p:cNvGraphicFramePr>
            <a:graphicFrameLocks noGrp="1"/>
          </p:cNvGraphicFramePr>
          <p:nvPr/>
        </p:nvGraphicFramePr>
        <p:xfrm>
          <a:off x="468313" y="4572008"/>
          <a:ext cx="8132762" cy="2403097"/>
        </p:xfrm>
        <a:graphic>
          <a:graphicData uri="http://schemas.openxmlformats.org/drawingml/2006/table">
            <a:tbl>
              <a:tblPr/>
              <a:tblGrid>
                <a:gridCol w="8132762"/>
              </a:tblGrid>
              <a:tr h="293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50" marR="82950" marT="41500" marB="41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96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Увеличение доли населения муниципального округа, систематически занимающегося физической культурой и спортом с 23% до 30% от его общей численности.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Увеличение доли занимающихся в возрасте 6-15 лет в системе учреждений дополнительного образования детей от 28% до 30% от общей численности данной возрастной группы.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Ежегодное увеличение численности подготовленных спортсменов, выполнивших массовые спортивные разряды на 3%.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Увеличение доли обучающихся и студентов, систематически занимающихся физической культурой и спортом с 26%до 31% от его общей численности.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Увеличение доли лиц с ограниченными возможностями здоровья и инвалидов, систематически занимающихся физической культурой и спортом ,в общей  численности данной категории с 0,5% до 1%.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Увеличение доли  граждан ,  занимающихся физической культурой и спортом  по месту работы, в общей  численности населения, занятого в экономике , до 27%.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2950" marR="82950" marT="41500" marB="41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9" name="Text Box 69"/>
          <p:cNvSpPr txBox="1">
            <a:spLocks noChangeArrowheads="1"/>
          </p:cNvSpPr>
          <p:nvPr/>
        </p:nvSpPr>
        <p:spPr bwMode="auto">
          <a:xfrm>
            <a:off x="7648575" y="1300163"/>
            <a:ext cx="750888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3. 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Весьегонского муниципального округа Тверской области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«О дополнительных мерах по социальной поддержке населения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области»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6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360738" y="1211263"/>
          <a:ext cx="5830887" cy="32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557" name="Group 29"/>
          <p:cNvGraphicFramePr>
            <a:graphicFrameLocks noGrp="1"/>
          </p:cNvGraphicFramePr>
          <p:nvPr/>
        </p:nvGraphicFramePr>
        <p:xfrm>
          <a:off x="471488" y="1481138"/>
          <a:ext cx="3164408" cy="3125735"/>
        </p:xfrm>
        <a:graphic>
          <a:graphicData uri="http://schemas.openxmlformats.org/drawingml/2006/table">
            <a:tbl>
              <a:tblPr/>
              <a:tblGrid>
                <a:gridCol w="3164408"/>
              </a:tblGrid>
              <a:tr h="7882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поддержка отдельных категорий населения Весьегонского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муниципального округа Тверской области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</a:p>
                  </a:txBody>
                  <a:tcPr marL="82947" marR="82947" marT="41435" marB="4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 Социальная поддержка семьи и детей.</a:t>
                      </a:r>
                    </a:p>
                  </a:txBody>
                  <a:tcPr marL="82947" marR="82947" marT="41435" marB="4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9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ПП2: Содействие развитию здравоохранения Весьегонского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муниципального округа Тверской области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</a:p>
                  </a:txBody>
                  <a:tcPr marL="82947" marR="82947" marT="41435" marB="4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9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ПП3: Обеспечение жильем детей-сирот и детей, оставшихся без попечения родителей.</a:t>
                      </a:r>
                    </a:p>
                  </a:txBody>
                  <a:tcPr marL="82947" marR="82947" marT="41435" marB="4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2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ПП4: Социальная поддержка ветеранов.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2947" marR="82947" marT="41435" marB="4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8950" y="4797425"/>
          <a:ext cx="8132763" cy="199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2763"/>
              </a:tblGrid>
              <a:tr h="26581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Ожидаемые результаты</a:t>
                      </a:r>
                      <a:r>
                        <a:rPr lang="ru-RU" sz="1200" b="0" baseline="0" dirty="0" smtClean="0"/>
                        <a:t> реализации муниципальной программы</a:t>
                      </a:r>
                      <a:endParaRPr lang="ru-RU" sz="1200" b="0" dirty="0"/>
                    </a:p>
                  </a:txBody>
                  <a:tcPr marL="82950" marR="82950" marT="41500" marB="41500"/>
                </a:tc>
              </a:tr>
              <a:tr h="154552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200" b="0" dirty="0" smtClean="0"/>
                        <a:t>Повышение жизненного уровня социально незащищенных граждан до уровня минимальных социальных стандартов.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dirty="0" smtClean="0"/>
                        <a:t>Сохранение социальной стабильности на территории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Весьегонского муниципального округа Тверской области</a:t>
                      </a:r>
                      <a:r>
                        <a:rPr lang="ru-RU" sz="1200" b="0" baseline="0" dirty="0" smtClean="0"/>
                        <a:t>..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Обеспечение жильем детей-сирот и детей оставшихся без попечения родителей, нуждающихся в улучшении жилищных условий.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Закрепление в Весьегонской больнице врачей-специалистов.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Профилактика социального неблагополучия в семьях, оставшихся в трудной жизненной ситуации.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Повышение внимания общественности к социальным проблемам граждан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Весьегонского муниципального округа Тверской области</a:t>
                      </a:r>
                      <a:r>
                        <a:rPr lang="ru-RU" sz="1200" b="0" baseline="0" dirty="0" smtClean="0"/>
                        <a:t>.</a:t>
                      </a:r>
                      <a:endParaRPr lang="ru-RU" sz="1200" b="0" dirty="0"/>
                    </a:p>
                  </a:txBody>
                  <a:tcPr marL="82950" marR="82950" marT="41500" marB="4150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4. 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Патриотическое воспитание молодежи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80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395663" y="1235075"/>
          <a:ext cx="5570537" cy="3217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673" name="Group 25"/>
          <p:cNvGraphicFramePr>
            <a:graphicFrameLocks noGrp="1"/>
          </p:cNvGraphicFramePr>
          <p:nvPr/>
        </p:nvGraphicFramePr>
        <p:xfrm>
          <a:off x="488950" y="1692275"/>
          <a:ext cx="3002929" cy="2596465"/>
        </p:xfrm>
        <a:graphic>
          <a:graphicData uri="http://schemas.openxmlformats.org/drawingml/2006/table">
            <a:tbl>
              <a:tblPr/>
              <a:tblGrid>
                <a:gridCol w="3002929"/>
              </a:tblGrid>
              <a:tr h="17820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Обеспечение условий для патриотического воспитания молодежи Весьегонского муниципального округа на базе учреждения МУ МСПЦ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Кировец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».</a:t>
                      </a:r>
                    </a:p>
                  </a:txBody>
                  <a:tcPr marL="82947" marR="82947" marT="41459" marB="414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7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 Развитие МУ МСПЦ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Кировец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».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ПП2: Обустройство территории для занятий воспитанников МУ МСПЦ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Кировец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».</a:t>
                      </a:r>
                    </a:p>
                  </a:txBody>
                  <a:tcPr marL="82947" marR="82947" marT="41459" marB="414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90538" y="4670425"/>
          <a:ext cx="8132762" cy="1446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2762"/>
              </a:tblGrid>
              <a:tr h="26594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Ожидаемые результаты</a:t>
                      </a:r>
                      <a:r>
                        <a:rPr lang="ru-RU" sz="1200" b="0" baseline="0" dirty="0" smtClean="0"/>
                        <a:t> реализации муниципальной программы</a:t>
                      </a:r>
                      <a:endParaRPr lang="ru-RU" sz="1200" b="0" dirty="0"/>
                    </a:p>
                  </a:txBody>
                  <a:tcPr marL="82950" marR="82950" marT="41505" marB="41505"/>
                </a:tc>
              </a:tr>
              <a:tr h="997701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200" b="0" dirty="0" smtClean="0"/>
                        <a:t>Увеличение числа молодежи,</a:t>
                      </a:r>
                      <a:r>
                        <a:rPr lang="ru-RU" sz="1200" b="0" baseline="0" dirty="0" smtClean="0"/>
                        <a:t> занимающихся спортом и ведущий здоровый образ жизни.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Обучение детей основам начальной военной подготовки.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Подготовка юношей к службе в рядах Вооруженных сил РФ.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Создание условий для отдыха жителей.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Содействие развитию объектов спортивной направленности..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Привлечение большего числа жителей разного возраста к занятиям спортом и ведению здорового образа жизни.</a:t>
                      </a:r>
                      <a:endParaRPr lang="ru-RU" sz="1200" b="0" dirty="0"/>
                    </a:p>
                  </a:txBody>
                  <a:tcPr marL="82950" marR="82950" marT="41505" marB="41505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 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«Молодежь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Весьегонского муниципального округа Тверской области»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4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416300" y="1268413"/>
          <a:ext cx="5554663" cy="2906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721" name="Group 25"/>
          <p:cNvGraphicFramePr>
            <a:graphicFrameLocks noGrp="1"/>
          </p:cNvGraphicFramePr>
          <p:nvPr/>
        </p:nvGraphicFramePr>
        <p:xfrm>
          <a:off x="488950" y="1481138"/>
          <a:ext cx="3168650" cy="2787284"/>
        </p:xfrm>
        <a:graphic>
          <a:graphicData uri="http://schemas.openxmlformats.org/drawingml/2006/table">
            <a:tbl>
              <a:tblPr/>
              <a:tblGrid>
                <a:gridCol w="3168650"/>
              </a:tblGrid>
              <a:tr h="12720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Цели: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-Обеспечение эффективной социализации и самореализации молодых граждан в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Весьегонском муниципальном округе Тверской области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-Обеспечение жильем молодых семей.</a:t>
                      </a:r>
                    </a:p>
                  </a:txBody>
                  <a:tcPr marL="82964" marR="82964" marT="41501" marB="415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56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ПП1:Создание условий для вовлечения молодежи в общественно- политическую, социально- экономическую и культурную жизнь общества.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ПП2 Содействие в обеспечении жильем молодых семей</a:t>
                      </a:r>
                    </a:p>
                  </a:txBody>
                  <a:tcPr marL="82964" marR="82964" marT="41501" marB="415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9588" y="4437063"/>
          <a:ext cx="8132762" cy="1483300"/>
        </p:xfrm>
        <a:graphic>
          <a:graphicData uri="http://schemas.openxmlformats.org/drawingml/2006/table">
            <a:tbl>
              <a:tblPr/>
              <a:tblGrid>
                <a:gridCol w="8132762"/>
              </a:tblGrid>
              <a:tr h="303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50" marR="82950" marT="41427" marB="41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9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Увеличение доли молодых граждан В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есьегонского муниципального округа Тверской области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, участвующих в мероприятиях молодежной политики.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 уровня информированности молодежи о предоставляемых в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Весьегонском муниципальном округе Тверской области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возможностях для саморазвития и самореализации.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Создание условий для повышения уровня обеспеченности жильем молодых семей.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Улучшение демографической ситуации в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Весьегонском муниципальном округе Тверской области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</a:p>
                  </a:txBody>
                  <a:tcPr marL="82950" marR="82950" marT="41427" marB="41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600" y="326915"/>
            <a:ext cx="777600" cy="1019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306081" y="273629"/>
            <a:ext cx="7380000" cy="1144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ru-RU" sz="2500" b="1" dirty="0">
                <a:latin typeface="Times New Roman" pitchFamily="18" charset="0"/>
              </a:rPr>
              <a:t>Тематическое наполнение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489600" y="1991730"/>
            <a:ext cx="7968960" cy="26857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algn="ctr">
              <a:spcBef>
                <a:spcPts val="1089"/>
              </a:spcBef>
              <a:spcAft>
                <a:spcPts val="1089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Вводная часть</a:t>
            </a:r>
          </a:p>
          <a:p>
            <a:pPr algn="ctr">
              <a:spcBef>
                <a:spcPts val="1089"/>
              </a:spcBef>
              <a:spcAft>
                <a:spcPts val="1089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Общая характеристика бюджета</a:t>
            </a:r>
          </a:p>
          <a:p>
            <a:pPr algn="ctr">
              <a:spcBef>
                <a:spcPts val="1089"/>
              </a:spcBef>
              <a:spcAft>
                <a:spcPts val="1089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Доходы бюджета</a:t>
            </a:r>
          </a:p>
          <a:p>
            <a:pPr algn="ctr">
              <a:spcBef>
                <a:spcPts val="1089"/>
              </a:spcBef>
              <a:spcAft>
                <a:spcPts val="1089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Расходы бюджета</a:t>
            </a:r>
          </a:p>
          <a:p>
            <a:pPr algn="ctr">
              <a:spcBef>
                <a:spcPts val="1089"/>
              </a:spcBef>
              <a:spcAft>
                <a:spcPts val="1089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Дополнительная информация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6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«Развитие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туризма в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Весьегонском муниципальном округе Тверской области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683000" y="1216025"/>
          <a:ext cx="5495925" cy="276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742" name="Group 22"/>
          <p:cNvGraphicFramePr>
            <a:graphicFrameLocks noGrp="1"/>
          </p:cNvGraphicFramePr>
          <p:nvPr/>
        </p:nvGraphicFramePr>
        <p:xfrm>
          <a:off x="488950" y="1992313"/>
          <a:ext cx="3192463" cy="1475248"/>
        </p:xfrm>
        <a:graphic>
          <a:graphicData uri="http://schemas.openxmlformats.org/drawingml/2006/table">
            <a:tbl>
              <a:tblPr/>
              <a:tblGrid>
                <a:gridCol w="3192463"/>
              </a:tblGrid>
              <a:tr h="814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Цель: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Удовлетворение потребностей населения в Весьегонском муниципальном округе , российских и иностранных граждан в туристских услугах.</a:t>
                      </a:r>
                    </a:p>
                  </a:txBody>
                  <a:tcPr marL="82947" marR="82947" marT="41374" marB="413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Создание условий для комплексного развития туристской отрасли.</a:t>
                      </a:r>
                    </a:p>
                  </a:txBody>
                  <a:tcPr marL="82947" marR="82947" marT="41374" marB="413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43" name="Group 23"/>
          <p:cNvGraphicFramePr>
            <a:graphicFrameLocks noGrp="1"/>
          </p:cNvGraphicFramePr>
          <p:nvPr/>
        </p:nvGraphicFramePr>
        <p:xfrm>
          <a:off x="428596" y="4143380"/>
          <a:ext cx="8385175" cy="2581666"/>
        </p:xfrm>
        <a:graphic>
          <a:graphicData uri="http://schemas.openxmlformats.org/drawingml/2006/table">
            <a:tbl>
              <a:tblPr/>
              <a:tblGrid>
                <a:gridCol w="8385175"/>
              </a:tblGrid>
              <a:tr h="304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48" marR="82948" marT="41531" marB="415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21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Создание современной системы рекламно-информационного обеспечения туристской деятельности и продвижения туристского продукта с целью создания положительного имиджа  муниципального округа, как благоприятного для туризма  путем издания и распространения печатной продукции, различных туристских путеводителей, буклетов, наборов открыток и календарей, проведения рекламных кампаний в СМИ, участия в выставках, проведения семинаров.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Содействие развитию объектов туристской индустрии за счет внебюджетных источников, включая иностранные инвестиции, для реконструкции действующих и строительства новых туристских объектов.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Содействие в создании системы подготовки квалификационных кадров для туристской отрасли  как способ содействия повышению качества обслуживания в сфере туризма.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Организация регулирования и планирования туристской деятельности в Весьегонском муниципальном округе Тверской области.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Сохранение и рациональное использование природно-рекреационного и социально-культурного потенциала  муниципального образования.</a:t>
                      </a:r>
                    </a:p>
                  </a:txBody>
                  <a:tcPr marL="82948" marR="82948" marT="41531" marB="415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5" name="Text Box 69"/>
          <p:cNvSpPr txBox="1">
            <a:spLocks noChangeArrowheads="1"/>
          </p:cNvSpPr>
          <p:nvPr/>
        </p:nvSpPr>
        <p:spPr bwMode="auto">
          <a:xfrm>
            <a:off x="7715250" y="1000125"/>
            <a:ext cx="750888" cy="54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60350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476375" y="33337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7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Развитие малого и среднего предпринимательства в Весьегонском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муниципальном округе Тверской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области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692525" y="1293813"/>
          <a:ext cx="5297488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766" name="Group 22"/>
          <p:cNvGraphicFramePr>
            <a:graphicFrameLocks noGrp="1"/>
          </p:cNvGraphicFramePr>
          <p:nvPr/>
        </p:nvGraphicFramePr>
        <p:xfrm>
          <a:off x="488950" y="1600200"/>
          <a:ext cx="3192463" cy="2087563"/>
        </p:xfrm>
        <a:graphic>
          <a:graphicData uri="http://schemas.openxmlformats.org/drawingml/2006/table">
            <a:tbl>
              <a:tblPr/>
              <a:tblGrid>
                <a:gridCol w="3192463"/>
              </a:tblGrid>
              <a:tr h="118015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Создание условий для поддержка и развитие малого и среднего предпринимательства в Весьегонском муниципальном округе Тверской области. </a:t>
                      </a:r>
                    </a:p>
                  </a:txBody>
                  <a:tcPr marL="82947" marR="82947" marT="41422" marB="414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74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 Обеспечение благоприятных условий для устойчивого развития малого и среднего предпринимательства в Весьегонском муниципальном округе Тверской области.</a:t>
                      </a:r>
                    </a:p>
                  </a:txBody>
                  <a:tcPr marL="82947" marR="82947" marT="41422" marB="414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750" y="4508500"/>
          <a:ext cx="8213725" cy="2177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13725"/>
              </a:tblGrid>
              <a:tr h="26566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Ожидаемые результаты</a:t>
                      </a:r>
                      <a:r>
                        <a:rPr lang="ru-RU" sz="1200" b="0" baseline="0" dirty="0" smtClean="0"/>
                        <a:t> реализации муниципальной программы</a:t>
                      </a:r>
                      <a:endParaRPr lang="ru-RU" sz="1200" b="0" dirty="0"/>
                    </a:p>
                  </a:txBody>
                  <a:tcPr marL="82924" marR="82924" marT="41421" marB="41421"/>
                </a:tc>
              </a:tr>
              <a:tr h="172823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200" b="0" dirty="0" smtClean="0"/>
                        <a:t>Совершенствование форм и методов взаимодействия органов местного самоуправления и  субъектов малого и среднего  предпринимательства.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dirty="0" smtClean="0"/>
                        <a:t>Увеличение доли</a:t>
                      </a:r>
                      <a:r>
                        <a:rPr lang="ru-RU" sz="1200" b="0" baseline="0" dirty="0" smtClean="0"/>
                        <a:t> занятых в малом предпринимательстве до 40,5% от числа работающих в экономике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Весьегонского муниципального округа.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Рост объемов производства продукции (товаров, услуг) малыми предприятиями на 10-15%.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Публикации в периодических изданиях информационных материалов, статей, посвященных проблемам и достижениям в развитии предпринимательства.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Информационное обеспечение по вопросам предпринимательской деятельности 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Оказание имущественной и </a:t>
                      </a:r>
                      <a:r>
                        <a:rPr lang="ru-RU" sz="1200" b="0" baseline="0" dirty="0" err="1" smtClean="0"/>
                        <a:t>консультационно</a:t>
                      </a:r>
                      <a:r>
                        <a:rPr lang="ru-RU" sz="1200" b="0" baseline="0" dirty="0" smtClean="0"/>
                        <a:t> – информационной поддержки  субъектам малого и среднего предпринимательства.  </a:t>
                      </a:r>
                      <a:endParaRPr lang="ru-RU" sz="1200" b="0" dirty="0"/>
                    </a:p>
                  </a:txBody>
                  <a:tcPr marL="82924" marR="82924" marT="41421" marB="41421"/>
                </a:tc>
              </a:tr>
            </a:tbl>
          </a:graphicData>
        </a:graphic>
      </p:graphicFrame>
      <p:sp>
        <p:nvSpPr>
          <p:cNvPr id="27669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188913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32798" name="Group 30"/>
          <p:cNvGraphicFramePr>
            <a:graphicFrameLocks noGrp="1"/>
          </p:cNvGraphicFramePr>
          <p:nvPr/>
        </p:nvGraphicFramePr>
        <p:xfrm>
          <a:off x="488950" y="1089025"/>
          <a:ext cx="3146946" cy="2928534"/>
        </p:xfrm>
        <a:graphic>
          <a:graphicData uri="http://schemas.openxmlformats.org/drawingml/2006/table">
            <a:tbl>
              <a:tblPr/>
              <a:tblGrid>
                <a:gridCol w="3146946"/>
              </a:tblGrid>
              <a:tr h="69262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Повышение качества и доступности предоставляемых образовательных услуг населению, использование материально-технических, кадровых, финансовых и управленческих ресурсов.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8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ПП1: Организация дошкольного образования.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8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ПП2: Совершенствование системы общего образования.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8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ПП3: Организация дополнительного образования.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ПП4: Комплексная безопасность образовательных организаций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ПП5: Укрепление здоровья детей и подростков образовательных организациях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6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ПП6: Осуществление гос. полномочий по выплате компенсаций расходов по оплате жилья помещений, отопления и освещения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пед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.. работникам, проживающим и работающим в сельской местности.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22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Обеспечивающая программа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684" name="Group 36"/>
          <p:cNvGraphicFramePr>
            <a:graphicFrameLocks noGrp="1"/>
          </p:cNvGraphicFramePr>
          <p:nvPr/>
        </p:nvGraphicFramePr>
        <p:xfrm>
          <a:off x="503238" y="3948669"/>
          <a:ext cx="8640762" cy="2909331"/>
        </p:xfrm>
        <a:graphic>
          <a:graphicData uri="http://schemas.openxmlformats.org/drawingml/2006/table">
            <a:tbl>
              <a:tblPr/>
              <a:tblGrid>
                <a:gridCol w="8640762"/>
              </a:tblGrid>
              <a:tr h="1428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41" marR="82941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92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Всем детям в возрасте от 2 мес. до 7 лет будет предоставлена возможность получения качественного дошкольного образования.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Произойдет повышение качественного состава педагогических работников образовательных организаций.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Все педагогические и руководящие работники образовательных организаций, пройдут повышение квалификации или профессиональную переподготовку к 2026 году.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Будет совершенствоваться  система оценки деятельности всех  образовательных организаций.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Во всех образовательных организациях будет введен эффективный контракт 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Среднемесячная заработная плата педагогических работников образовательных организаций будет соответствовать среднемесячной зарплате в экономике Тверской области.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Полная удовлетворенность населения доступностью всех ступеней образования и качеством реализации программ дошкольного, общего и дополнительного образования.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Удельный вес численности обучающихся по новым  федеральным государственным образовательным стандартам к 2026 году достигнет 100%, в том числе будет осуществляться переход на ФГОС ОВЗ.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Во всех образовательных школах будет введено инклюзивное образование, образование для детей инвалидов с ОВЗ.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Не менее 80% детей 5-18 лет будут получать услуги дополнительного образования.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Паспорт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энергоэффективности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будут иметь все образовательные организации.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Все образовательные организации будут защищены в противопожарном отношении.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Подвоз обучающихся будет осуществляться только автобусами, соответствующими требованиям дорожно-транспортной инспекции.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Все образовательные организации будут иметь системы видеонаблюдения, территория образовательных организаций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будеу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иметь ограждение по всему периметру.</a:t>
                      </a:r>
                    </a:p>
                  </a:txBody>
                  <a:tcPr marL="82941" marR="82941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4" name="Text Box 2"/>
          <p:cNvSpPr txBox="1">
            <a:spLocks noChangeArrowheads="1"/>
          </p:cNvSpPr>
          <p:nvPr/>
        </p:nvSpPr>
        <p:spPr bwMode="auto">
          <a:xfrm>
            <a:off x="1492250" y="188913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8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Развитие системы образования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705" name="Text Box 69"/>
          <p:cNvSpPr txBox="1">
            <a:spLocks noChangeArrowheads="1"/>
          </p:cNvSpPr>
          <p:nvPr/>
        </p:nvSpPr>
        <p:spPr bwMode="auto">
          <a:xfrm>
            <a:off x="7772400" y="1065213"/>
            <a:ext cx="752475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9" name="Диаграмма 1"/>
          <p:cNvGraphicFramePr>
            <a:graphicFrameLocks/>
          </p:cNvGraphicFramePr>
          <p:nvPr/>
        </p:nvGraphicFramePr>
        <p:xfrm>
          <a:off x="3929058" y="785794"/>
          <a:ext cx="499744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9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 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«Обеспечение правопорядка и безопасности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населения в 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Весьегонском муниципальном округе Тверской области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0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428993" y="1658938"/>
          <a:ext cx="5721358" cy="277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703" name="Group 31"/>
          <p:cNvGraphicFramePr>
            <a:graphicFrameLocks noGrp="1"/>
          </p:cNvGraphicFramePr>
          <p:nvPr/>
        </p:nvGraphicFramePr>
        <p:xfrm>
          <a:off x="428596" y="1142984"/>
          <a:ext cx="3368670" cy="3767620"/>
        </p:xfrm>
        <a:graphic>
          <a:graphicData uri="http://schemas.openxmlformats.org/drawingml/2006/table">
            <a:tbl>
              <a:tblPr/>
              <a:tblGrid>
                <a:gridCol w="3368670"/>
              </a:tblGrid>
              <a:tr h="63032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Повышение безопасности жизнедеятельности населения на территории Весьегонского муниципального округа.</a:t>
                      </a: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ПП1: Повышение правопорядка и общественной безопасности в Весьегонском муниципальном округе.</a:t>
                      </a: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ПП2: Повышение безопасности дорожного движения на территории Весьегонского муниципального округа.</a:t>
                      </a: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ПП3: Профилактика безнадзорности и правонарушений несовершеннолетних.</a:t>
                      </a: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99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ПП4: Противодействие незаконному распространению и немедицинскому потреблению наркотиков, злоупотреблению алкоголем, и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табакокурению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ПП5: Повышение безопасности населения от угроз терроризма и экстремизма.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ПП6:Ресоциализация лиц, освободившихся из мест лишения свободы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ПП7: Реализация полномочий в сфере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антикоррупционной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олитики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ПП5 Снижение рисков и смягчение последствий ЧС</a:t>
                      </a: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8950" y="4847707"/>
          <a:ext cx="8132763" cy="20102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276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Ожидаемые результаты</a:t>
                      </a:r>
                      <a:r>
                        <a:rPr lang="ru-RU" sz="1100" b="0" baseline="0" dirty="0" smtClean="0"/>
                        <a:t> реализации муниципальной программы</a:t>
                      </a:r>
                      <a:endParaRPr lang="ru-RU" sz="1100" b="0" dirty="0"/>
                    </a:p>
                  </a:txBody>
                  <a:tcPr marL="82950" marR="82950" marT="41563" marB="41563"/>
                </a:tc>
              </a:tr>
              <a:tr h="1625674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100" b="0" dirty="0" smtClean="0"/>
                        <a:t>Снижение числа правонарушений</a:t>
                      </a:r>
                      <a:r>
                        <a:rPr lang="ru-RU" sz="1100" b="0" baseline="0" dirty="0" smtClean="0"/>
                        <a:t> и преступлений.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100" b="0" baseline="0" dirty="0" smtClean="0"/>
                        <a:t>Активизация системы профилактики безнадзорности, правонарушений и преступности несовершеннолетних, формирование межведомственной системы социальной адаптации выпускников специальных учебно-воспитательных учреждений, воспитательных колоний.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100" b="0" baseline="0" dirty="0" smtClean="0"/>
                        <a:t>Обеспечение трудовой занятости подростков в период каникул и в свободное время.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100" b="0" baseline="0" dirty="0" smtClean="0"/>
                        <a:t>Создание эффективно действующей системы противодействия распространению наркотических средств на территории района.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100" b="0" baseline="0" dirty="0" smtClean="0"/>
                        <a:t>Формирование системы морально-нравственных установок, определяющих ориентацию на здоровый образ жизни, отрицательное отношение к употреблению психоактивных веществ.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100" b="0" baseline="0" dirty="0" smtClean="0"/>
                        <a:t>Повышение эффективности выявления и пресечения правонарушений и преступлений.</a:t>
                      </a:r>
                      <a:endParaRPr lang="ru-RU" sz="1100" b="0" dirty="0"/>
                    </a:p>
                  </a:txBody>
                  <a:tcPr marL="82950" marR="82950" marT="41563" marB="41563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 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Развитие сферы транспорта и дорожного хозяйства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Весьегонском муниципальном округе Тверской области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 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</a:t>
            </a:r>
            <a:endParaRPr lang="ru-RU" dirty="0">
              <a:solidFill>
                <a:srgbClr val="00000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4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476625" y="1647825"/>
          <a:ext cx="5699125" cy="2052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721" name="Group 25"/>
          <p:cNvGraphicFramePr>
            <a:graphicFrameLocks noGrp="1"/>
          </p:cNvGraphicFramePr>
          <p:nvPr/>
        </p:nvGraphicFramePr>
        <p:xfrm>
          <a:off x="488950" y="1992313"/>
          <a:ext cx="3192463" cy="2187775"/>
        </p:xfrm>
        <a:graphic>
          <a:graphicData uri="http://schemas.openxmlformats.org/drawingml/2006/table">
            <a:tbl>
              <a:tblPr/>
              <a:tblGrid>
                <a:gridCol w="3192463"/>
              </a:tblGrid>
              <a:tr h="99755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Цели: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-Создание условий для обеспечения населения округа  транспортными услугами.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-Развитие дорожного хозяйства Весьегонского  муниципального округа</a:t>
                      </a:r>
                    </a:p>
                  </a:txBody>
                  <a:tcPr marL="82947" marR="82947" marT="41431" marB="4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ПП1: Обеспечение развития дорожного хозяйства в Весьегонском  муниципальном округе.</a:t>
                      </a:r>
                    </a:p>
                  </a:txBody>
                  <a:tcPr marL="82947" marR="82947" marT="41431" marB="4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7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ПП2: Транспортное обслуживание населения Весьегонского  муниципального округа.</a:t>
                      </a:r>
                    </a:p>
                  </a:txBody>
                  <a:tcPr marL="82947" marR="82947" marT="41431" marB="4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8950" y="4868863"/>
          <a:ext cx="8132763" cy="1125537"/>
        </p:xfrm>
        <a:graphic>
          <a:graphicData uri="http://schemas.openxmlformats.org/drawingml/2006/table">
            <a:tbl>
              <a:tblPr/>
              <a:tblGrid>
                <a:gridCol w="8132763"/>
              </a:tblGrid>
              <a:tr h="3112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50" marR="82950" marT="41465" marB="414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24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Увеличение протяженности  реконструированных  и отремонтированных  дорог  в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Весьегонском  муниципальном округе к 2026 году до 100 км.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Сохранение количества маршрутов автомобильного транспорта.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2950" marR="82950" marT="41465" marB="414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286116" y="714356"/>
          <a:ext cx="564039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174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42852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500166" y="214290"/>
            <a:ext cx="7380288" cy="6429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 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Совершенствование муниципального управления в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Весьегонском муниципальном округе Тверской области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9" name="Text Box 69"/>
          <p:cNvSpPr txBox="1">
            <a:spLocks noChangeArrowheads="1"/>
          </p:cNvSpPr>
          <p:nvPr/>
        </p:nvSpPr>
        <p:spPr bwMode="auto">
          <a:xfrm>
            <a:off x="7740650" y="1125538"/>
            <a:ext cx="752475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928671"/>
          <a:ext cx="3500430" cy="5810585"/>
        </p:xfrm>
        <a:graphic>
          <a:graphicData uri="http://schemas.openxmlformats.org/drawingml/2006/table">
            <a:tbl>
              <a:tblPr/>
              <a:tblGrid>
                <a:gridCol w="3500430"/>
              </a:tblGrid>
              <a:tr h="6082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 эффективности деятельности органов местного самоуправления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2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ПП1Повышение эффективности деятельности Администрации Весьегонского муниципального округа по реализации своих полномочий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9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ПП2:Осуществление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гос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. полномочий по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гос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. регистрации актов гражданского состояния и по составлению списка кандидатов в присяжные заседатели федеральных судов общей юрисдикции в РФ. 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9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ПП3: Осуществление отдельных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гос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. полномочий Тверской области по созданию административных комиссий и определению перечня должностных лиц уполномоченных составлять протоколы об административной ответственности.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2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ПП4:Повышение качества и доступности муниципальных услуг  в  Весьегонском муниципальном округе.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2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ПП5: Противодействие коррупции  в Администрации Весьегонского муниципального округа.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965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ПП6: Осуществление отдельных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гос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. полномочий  по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певичному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воинскому учету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ПП7: Осуществление отдельных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гос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. полномочий по подготовке и проведению  Всероссийской переписи населения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ПП8: Обеспечивающая программа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60" name="Group 40"/>
          <p:cNvGraphicFramePr>
            <a:graphicFrameLocks noGrp="1"/>
          </p:cNvGraphicFramePr>
          <p:nvPr/>
        </p:nvGraphicFramePr>
        <p:xfrm>
          <a:off x="3500430" y="3796332"/>
          <a:ext cx="5643570" cy="3214068"/>
        </p:xfrm>
        <a:graphic>
          <a:graphicData uri="http://schemas.openxmlformats.org/drawingml/2006/table">
            <a:tbl>
              <a:tblPr/>
              <a:tblGrid>
                <a:gridCol w="5643570"/>
              </a:tblGrid>
              <a:tr h="226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899" marR="82899" marT="41517" marB="415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4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Повышение качества оказания муниципальных услуг.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Оптимизация порядка предоставления муниципальных услуг  Администрацией Весьегонского муниципального округа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Развитие и совершенствование форм межведомственного взаимодействия.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Принятие нормативных правовых актов по обеспечению реализации гос. политики в сфере противодействия коррупции.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Обеспечение профессионального развития муниципальных служащих.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Внедрение и совершенствование механизмов формирования кадрового резерва.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Открытость и доступность муниципальной  службы.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Проведение антикоррупционной экспертизы нормативных правовых актов органов местного самоуправления  Весьегонского муниципального округа и их проектов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Снижение времени оперативного реагирования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Повышение качества и доступности гос. услуг в сфере регистрации актов гражданского состояния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Составление (изменение и дополнение )списков кандидатов в присяжные  заседатели.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Осуществление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гос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. полномочий по первичному воинскому  учету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Осуществление отдельных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гос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. полномочий по подготовке и проведению  Всероссийской переписи населения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2899" marR="82899" marT="41517" marB="415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 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«Управление муниципальными финансами и совершенствование доходного потенциала в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Весьегонском муниципальном округе Тверской области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772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416300" y="1647825"/>
          <a:ext cx="5554663" cy="266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776" name="Group 32"/>
          <p:cNvGraphicFramePr>
            <a:graphicFrameLocks noGrp="1"/>
          </p:cNvGraphicFramePr>
          <p:nvPr/>
        </p:nvGraphicFramePr>
        <p:xfrm>
          <a:off x="395288" y="1497013"/>
          <a:ext cx="3286125" cy="2996063"/>
        </p:xfrm>
        <a:graphic>
          <a:graphicData uri="http://schemas.openxmlformats.org/drawingml/2006/table">
            <a:tbl>
              <a:tblPr/>
              <a:tblGrid>
                <a:gridCol w="3286125"/>
              </a:tblGrid>
              <a:tr h="66471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Цели: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Обеспечение эффективного управления муниципальными финансами Весьегонского муниципального округа Тверской области</a:t>
                      </a:r>
                    </a:p>
                  </a:txBody>
                  <a:tcPr marL="82947" marR="82947" marT="41449" marB="4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71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 Обеспечение сбалансированности и устойчивости бюджета Весьегонского муниципального округа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ПП2: Повышение качества бюджетного процесса и эффективности использования средств бюджета Весьегонского муниципального округа </a:t>
                      </a:r>
                    </a:p>
                  </a:txBody>
                  <a:tcPr marL="82947" marR="82947" marT="41449" marB="4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858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ПП3: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Обеспечивающая программа</a:t>
                      </a:r>
                    </a:p>
                  </a:txBody>
                  <a:tcPr marL="82947" marR="82947" marT="41449" marB="4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772" name="Group 28"/>
          <p:cNvGraphicFramePr>
            <a:graphicFrameLocks noGrp="1"/>
          </p:cNvGraphicFramePr>
          <p:nvPr/>
        </p:nvGraphicFramePr>
        <p:xfrm>
          <a:off x="468313" y="4868863"/>
          <a:ext cx="8153400" cy="1155700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280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50" marR="82950" marT="41377" marB="413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9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Повышение эффективности бюджетных расходов.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Повышение контроля и оценки эффективности производимых расходов.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Создание дополнительных административных ресурсов, стимулирующих механизмов для полного использования доходного потенциала бюджета Весьегонского муниципального округа</a:t>
                      </a:r>
                    </a:p>
                  </a:txBody>
                  <a:tcPr marL="82950" marR="82950" marT="41377" marB="413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 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Информационное обеспечение населения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Весьегонского муниципального округа Тверской области ».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6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646488" y="1282700"/>
          <a:ext cx="5651500" cy="301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791" name="Group 23"/>
          <p:cNvGraphicFramePr>
            <a:graphicFrameLocks noGrp="1"/>
          </p:cNvGraphicFramePr>
          <p:nvPr/>
        </p:nvGraphicFramePr>
        <p:xfrm>
          <a:off x="460375" y="1473200"/>
          <a:ext cx="3535363" cy="1811740"/>
        </p:xfrm>
        <a:graphic>
          <a:graphicData uri="http://schemas.openxmlformats.org/drawingml/2006/table">
            <a:tbl>
              <a:tblPr/>
              <a:tblGrid>
                <a:gridCol w="3535363"/>
              </a:tblGrid>
              <a:tr h="99725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Обеспечение прав граждан на более широкий доступ к своевременной и достоверной информации о социально-экономическом, общественном развитии Весьегонского муниципального  округа.</a:t>
                      </a:r>
                    </a:p>
                  </a:txBody>
                  <a:tcPr marL="82942" marR="82942" marT="41455" marB="4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5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 Совершенствование, развитие, повышение эффективности информационного обеспечения населения.</a:t>
                      </a:r>
                    </a:p>
                  </a:txBody>
                  <a:tcPr marL="82942" marR="82942" marT="41455" marB="4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8950" y="4475163"/>
          <a:ext cx="8132763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2763"/>
              </a:tblGrid>
              <a:tr h="26591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Ожидаемые результаты</a:t>
                      </a:r>
                      <a:r>
                        <a:rPr lang="ru-RU" sz="1200" b="0" baseline="0" dirty="0" smtClean="0"/>
                        <a:t> реализации муниципальной программы</a:t>
                      </a:r>
                      <a:endParaRPr lang="ru-RU" sz="1200" b="0" dirty="0"/>
                    </a:p>
                  </a:txBody>
                  <a:tcPr marL="82950" marR="82950" marT="41497" marB="41497"/>
                </a:tc>
              </a:tr>
              <a:tr h="1385084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Усиление информационной открытости с учетом актуальных потребностей гражданского общества.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Обеспечение равного доступа к информации различных слоев населения.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Улучшение условий издания и распространения районной газеты, повышение качества информационного продукта.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Укрепление материально-технической базы и обеспечение устойчивого экономического развития АНО «Редакция газеты «Весьегонская жизнь».</a:t>
                      </a:r>
                      <a:endParaRPr lang="ru-RU" sz="1200" b="0" dirty="0" smtClean="0"/>
                    </a:p>
                  </a:txBody>
                  <a:tcPr marL="82950" marR="82950" marT="41497" marB="41497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571604" y="142852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 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Тверской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области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 Повышение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эффективности управления муниципальной собственностью Весьегонского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муниципального округа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Тверской области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4071934" y="1571612"/>
          <a:ext cx="4430713" cy="267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4840" name="Group 24"/>
          <p:cNvGraphicFramePr>
            <a:graphicFrameLocks noGrp="1"/>
          </p:cNvGraphicFramePr>
          <p:nvPr/>
        </p:nvGraphicFramePr>
        <p:xfrm>
          <a:off x="500034" y="1173153"/>
          <a:ext cx="3857651" cy="3716889"/>
        </p:xfrm>
        <a:graphic>
          <a:graphicData uri="http://schemas.openxmlformats.org/drawingml/2006/table">
            <a:tbl>
              <a:tblPr/>
              <a:tblGrid>
                <a:gridCol w="3857651"/>
              </a:tblGrid>
              <a:tr h="1561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Цели: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Увеличение доходов бюджета Весьегонского муниципального округа на основе эффективного управления муниципальной собственностью.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Переход к новой модели управления собственностью, основанной на принципах строгого соответствия состава муниципальной собственности функциям органов местного самоуправления.</a:t>
                      </a:r>
                    </a:p>
                  </a:txBody>
                  <a:tcPr marL="82987" marR="82987" marT="41469" marB="414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4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ПП1:Совершенствование структуры муниципального имущества Весьегонского  муниципального округа Тверской области, обеспечивающего выполнение полномочий муниципального округа и повышение эффективности его использования.</a:t>
                      </a:r>
                    </a:p>
                  </a:txBody>
                  <a:tcPr marL="82987" marR="82987" marT="41469" marB="414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78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ПП2: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Оформленеие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права  муниципальной собственности на землю под объектами недвижимости, находящимися в собственности Весьегонского муниципального округа Тверской области.</a:t>
                      </a:r>
                    </a:p>
                  </a:txBody>
                  <a:tcPr marL="82987" marR="82987" marT="41469" marB="414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939" name="Group 27"/>
          <p:cNvGraphicFramePr>
            <a:graphicFrameLocks noGrp="1"/>
          </p:cNvGraphicFramePr>
          <p:nvPr/>
        </p:nvGraphicFramePr>
        <p:xfrm>
          <a:off x="488950" y="4929198"/>
          <a:ext cx="8296275" cy="1700557"/>
        </p:xfrm>
        <a:graphic>
          <a:graphicData uri="http://schemas.openxmlformats.org/drawingml/2006/table">
            <a:tbl>
              <a:tblPr/>
              <a:tblGrid>
                <a:gridCol w="8296275"/>
              </a:tblGrid>
              <a:tr h="136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29" marR="82929" marT="41493" marB="414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4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Формирование структуры собственности Весьегонского муниципального округа, необходимой для реализации полномочий органов местного самоуправления  муниципального образования.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Вовлечение в хозяйственный оборот ранее неучтенных и неиспользуемых объектов, находящихся в собственности Весьегонского муниципального округа.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Создание условий для увеличения неналоговых доходов бюджета Весьегонского муниципального округа.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Обеспечение эффективного управления и распоряжения собственностью Весьегонского муниципального округа.</a:t>
                      </a:r>
                    </a:p>
                  </a:txBody>
                  <a:tcPr marL="82929" marR="82929" marT="41493" marB="414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39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15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«Обеспечение мероприятий по повышению уровня защиты населения на территории Весьегонского муниципального округа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Тверской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области от ЧС природного и техногенного характера».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700463" y="1198563"/>
          <a:ext cx="5495925" cy="3802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644" name="Group 44"/>
          <p:cNvGraphicFramePr>
            <a:graphicFrameLocks noGrp="1"/>
          </p:cNvGraphicFramePr>
          <p:nvPr/>
        </p:nvGraphicFramePr>
        <p:xfrm>
          <a:off x="468313" y="1700213"/>
          <a:ext cx="3213100" cy="3365500"/>
        </p:xfrm>
        <a:graphic>
          <a:graphicData uri="http://schemas.openxmlformats.org/drawingml/2006/table">
            <a:tbl>
              <a:tblPr/>
              <a:tblGrid>
                <a:gridCol w="3213100"/>
              </a:tblGrid>
              <a:tr h="10883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Цель: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Снижение рисков, предупреждение и ликвидация ЧС на территории Весьегонского муниципального округа Тверской области.</a:t>
                      </a:r>
                    </a:p>
                  </a:txBody>
                  <a:tcPr marL="82947" marR="82947" marT="41407" marB="414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71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Снижение рисков, и смягчения последствий  ЧС на территории Весьегонского муниципального округа Тверской области.</a:t>
                      </a:r>
                    </a:p>
                  </a:txBody>
                  <a:tcPr marL="82947" marR="82947" marT="41407" marB="414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43" name="Group 23"/>
          <p:cNvGraphicFramePr>
            <a:graphicFrameLocks noGrp="1"/>
          </p:cNvGraphicFramePr>
          <p:nvPr/>
        </p:nvGraphicFramePr>
        <p:xfrm>
          <a:off x="468313" y="5157788"/>
          <a:ext cx="8342312" cy="1639390"/>
        </p:xfrm>
        <a:graphic>
          <a:graphicData uri="http://schemas.openxmlformats.org/drawingml/2006/table">
            <a:tbl>
              <a:tblPr/>
              <a:tblGrid>
                <a:gridCol w="8342312"/>
              </a:tblGrid>
              <a:tr h="276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48" marR="82948" marT="41520" marB="415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Создание условий для минимизации материального ущерба, причиненного ЧС, авариями и пожарами, снижение количества пострадавших.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 защищенности территории Весьегонского муниципального округа Тверской области от ЧС.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 готовности к решению задач по ликвидации ЧС и минимизации их последствий.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 устойчивости функционирования систем  жизнеобеспечения в условиях ЧС природного и техногенного характера.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Совершенствование систем связи и оповещения населения.</a:t>
                      </a:r>
                    </a:p>
                  </a:txBody>
                  <a:tcPr marL="82948" marR="82948" marT="41520" marB="415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61" name="Text Box 69"/>
          <p:cNvSpPr txBox="1">
            <a:spLocks noChangeArrowheads="1"/>
          </p:cNvSpPr>
          <p:nvPr/>
        </p:nvSpPr>
        <p:spPr bwMode="auto">
          <a:xfrm>
            <a:off x="7707313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600" y="326915"/>
            <a:ext cx="777600" cy="1019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306081" y="273629"/>
            <a:ext cx="7380000" cy="1144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spcBef>
                <a:spcPts val="1089"/>
              </a:spcBef>
              <a:spcAft>
                <a:spcPts val="1089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ru-RU" sz="2500" b="1" dirty="0">
                <a:latin typeface="Times New Roman" pitchFamily="18" charset="0"/>
              </a:rPr>
              <a:t>Вводная часть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587520" y="1600008"/>
            <a:ext cx="7902720" cy="53146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500" dirty="0">
                <a:solidFill>
                  <a:srgbClr val="000000"/>
                </a:solidFill>
                <a:latin typeface="Times New Roman" pitchFamily="18" charset="0"/>
              </a:rPr>
              <a:t>Бюджетная система Российской Федерации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300" dirty="0">
                <a:solidFill>
                  <a:srgbClr val="000000"/>
                </a:solidFill>
              </a:rPr>
              <a:t>- </a:t>
            </a: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фондов;</a:t>
            </a:r>
          </a:p>
          <a:p>
            <a:pPr>
              <a:spcBef>
                <a:spcPts val="544"/>
              </a:spcBef>
              <a:spcAft>
                <a:spcPts val="1089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000" dirty="0">
                <a:solidFill>
                  <a:srgbClr val="000000"/>
                </a:solidFill>
                <a:latin typeface="Times New Roman" pitchFamily="18" charset="0"/>
              </a:rPr>
              <a:t>          Бюджетный кодекс Российской Федерации статья 6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500" dirty="0">
                <a:solidFill>
                  <a:srgbClr val="000000"/>
                </a:solidFill>
                <a:latin typeface="Times New Roman" pitchFamily="18" charset="0"/>
              </a:rPr>
              <a:t>Бюджетная система Российской Федерации основана на принципах: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100" dirty="0">
                <a:solidFill>
                  <a:srgbClr val="000000"/>
                </a:solidFill>
                <a:latin typeface="Times New Roman" pitchFamily="18" charset="0"/>
              </a:rPr>
              <a:t>   </a:t>
            </a: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1. Единства бюджетной системы Российской Федерации;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2. Самостоятельности бюджетов;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3. Сбалансированности бюджета;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4. Общего (совокупного) покрытия расходов бюджетов;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5. Прозрачности (открытости);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6. Достоверности бюджета;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7. Подведомственности расходов бюджетов;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8. Единства кассы.</a:t>
            </a:r>
          </a:p>
          <a:p>
            <a:pPr algn="just">
              <a:spcBef>
                <a:spcPts val="544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000" dirty="0">
                <a:solidFill>
                  <a:srgbClr val="000000"/>
                </a:solidFill>
                <a:latin typeface="Times New Roman" pitchFamily="18" charset="0"/>
              </a:rPr>
              <a:t>      Бюджетный кодекс Российской Федерации статья 28</a:t>
            </a:r>
          </a:p>
          <a:p>
            <a:pPr algn="just">
              <a:spcBef>
                <a:spcPts val="544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sz="10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500" b="1" dirty="0">
                <a:solidFill>
                  <a:srgbClr val="000000"/>
                </a:solidFill>
                <a:latin typeface="Times New Roman" pitchFamily="18" charset="0"/>
              </a:rPr>
              <a:t>Принцип прозрачности (открытости) означает: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- обязательное опубликование в средствах массовой информации утвержденных бюджетов и отчетов об их исполнении;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- обязательную открытость для общества и средств массовой информации проектов бюджетов;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- стабильность и (или) преемственность бюджетной классификации Российской Федерации.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000" dirty="0">
                <a:solidFill>
                  <a:srgbClr val="000000"/>
                </a:solidFill>
                <a:latin typeface="Times New Roman" pitchFamily="18" charset="0"/>
              </a:rPr>
              <a:t>            Бюджетный кодекс Российской Федерации статья 33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16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 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Охрана окружающей среды в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Весьегонском муниципальном округе Тверской области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683000" y="1216025"/>
          <a:ext cx="5495925" cy="276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4795" name="Group 43"/>
          <p:cNvGraphicFramePr>
            <a:graphicFrameLocks noGrp="1"/>
          </p:cNvGraphicFramePr>
          <p:nvPr/>
        </p:nvGraphicFramePr>
        <p:xfrm>
          <a:off x="395288" y="1196975"/>
          <a:ext cx="3529012" cy="3091792"/>
        </p:xfrm>
        <a:graphic>
          <a:graphicData uri="http://schemas.openxmlformats.org/drawingml/2006/table">
            <a:tbl>
              <a:tblPr/>
              <a:tblGrid>
                <a:gridCol w="3529012"/>
              </a:tblGrid>
              <a:tr h="10178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Цель: Обеспечение конституционных прав граждан на благоприятную окружающую среду, экологическую безопасность  и устойчивое развитие территории Весьегонского муниципального округа Тверской области.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82962" marR="82962" marT="41428" marB="4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338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ПП1:Предотвращение экологически вредных последствий хозяйственной деятельности в интересах сохранения здоровья и развития общества на территории Весьегонского муниципального округа Тверской области..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ПП2: Повышение качества информационного обеспечения и экологического воспитания населения Весьегонского муниципального округа Тверской области.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2962" marR="82962" marT="41428" marB="4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799" name="Group 47"/>
          <p:cNvGraphicFramePr>
            <a:graphicFrameLocks noGrp="1"/>
          </p:cNvGraphicFramePr>
          <p:nvPr/>
        </p:nvGraphicFramePr>
        <p:xfrm>
          <a:off x="574675" y="4143375"/>
          <a:ext cx="8307388" cy="2543175"/>
        </p:xfrm>
        <a:graphic>
          <a:graphicData uri="http://schemas.openxmlformats.org/drawingml/2006/table">
            <a:tbl>
              <a:tblPr/>
              <a:tblGrid>
                <a:gridCol w="8307388"/>
              </a:tblGrid>
              <a:tr h="265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52" marR="82952" marT="41539" marB="415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721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 качества управленческой деятельности в области охраны окружающей среды на основе получения достоверной информации и усовершенствованной нормативной правовой базы.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Совершенствование системы обращения с отходами производства и потребления.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Улучшение качества природной среды и обеспечение возможности получения достоверной информации об экологическом законодательстве и состоянии окружающей среды.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Экологическое и патриотическое воспитание населения.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Ликвидация несанкционированных свалок позволит сократить площади, занимаемые под размещение отходов.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Улучшение экологической обстановки за счет реализации промышленными предприятиями мероприятий по благоустройству и озеленению санитарно-защитных зон, озеленения и благоустройство улиц и скверов, ликвидация несанкционированных свалок, санитарных очисток, уменьшения образования промышленных отходов за счет стимулирования перехода предприятий на малоотходные, ресурсосберегающие технологии.</a:t>
                      </a:r>
                    </a:p>
                  </a:txBody>
                  <a:tcPr marL="82952" marR="82952" marT="41539" marB="415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85" name="Text Box 69"/>
          <p:cNvSpPr txBox="1">
            <a:spLocks noChangeArrowheads="1"/>
          </p:cNvSpPr>
          <p:nvPr/>
        </p:nvSpPr>
        <p:spPr bwMode="auto">
          <a:xfrm>
            <a:off x="7707313" y="1142985"/>
            <a:ext cx="750887" cy="2143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7. 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Развитие ИЖС и личного подсобного хозяйства на территории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4932363" y="1698625"/>
          <a:ext cx="4037012" cy="238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6832" name="Group 32"/>
          <p:cNvGraphicFramePr>
            <a:graphicFrameLocks noGrp="1"/>
          </p:cNvGraphicFramePr>
          <p:nvPr/>
        </p:nvGraphicFramePr>
        <p:xfrm>
          <a:off x="468313" y="1341438"/>
          <a:ext cx="4535487" cy="3640332"/>
        </p:xfrm>
        <a:graphic>
          <a:graphicData uri="http://schemas.openxmlformats.org/drawingml/2006/table">
            <a:tbl>
              <a:tblPr/>
              <a:tblGrid>
                <a:gridCol w="4535487"/>
              </a:tblGrid>
              <a:tr h="172843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Цель: 1.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Создание благоприятных условий для развития ИЖС на территории Весьегонского муниципального округа  Тверской области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2.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Создание благоприятных условий для развития личного подсобного хозяйства на территории Весьегонского муниципального округа  Тверской области.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3.Установление на местности границ земельных участков, предоставленных  многодетным  семьям на территории Весьегонского муниципального округа  Тверской области.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3.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Увеличение наполняемости бюджета Весьегонского муниципального округа  Тверской области за счет налоговых и 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неналоговых платежей за использование земель.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2942" marR="82942" marT="41403" marB="414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86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ПП1:Формирование земельных участков для ИЖС.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ПП2:Формирование приусадебных и полевых земельных участков для ведения личного подсобного хозяйства.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ПП3:Установление на местности границ  земельных участков ,предоставляемых многодетным семьям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ПППП4:Формирование земельных участков для устройства контейнерных площадок</a:t>
                      </a:r>
                    </a:p>
                  </a:txBody>
                  <a:tcPr marL="82942" marR="82942" marT="41403" marB="414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43" name="Group 23"/>
          <p:cNvGraphicFramePr>
            <a:graphicFrameLocks noGrp="1"/>
          </p:cNvGraphicFramePr>
          <p:nvPr/>
        </p:nvGraphicFramePr>
        <p:xfrm>
          <a:off x="428596" y="5228876"/>
          <a:ext cx="8204200" cy="1629124"/>
        </p:xfrm>
        <a:graphic>
          <a:graphicData uri="http://schemas.openxmlformats.org/drawingml/2006/table">
            <a:tbl>
              <a:tblPr/>
              <a:tblGrid>
                <a:gridCol w="82042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40" marR="82940" marT="41521" marB="415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prstClr val="white"/>
                    </a:solidFill>
                  </a:tcPr>
                </a:tc>
              </a:tr>
              <a:tr h="129382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Обеспечение  потребности граждан в земельных участках для ИЖС, в том числе: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            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- ф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ормирование земельных участков для ИЖ застройки- 4.5/33(га/количество участков)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2.          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Обеспечение потребности граждан в земельных участках для ведения личного подсобного хозяйства, в том числе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- формирование приусадебных и полевых земельных участков для ведения личного подсобного хозяйства – 10.8/54 ( (га/количество участков);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3.             Установление на местности границ земельных участков , предоставленных многодетным семьям – 1.35/9 ( га/ количество участков)</a:t>
                      </a:r>
                    </a:p>
                  </a:txBody>
                  <a:tcPr marL="82940" marR="82940" marT="41521" marB="415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prstClr val="white"/>
                    </a:solidFill>
                  </a:tcPr>
                </a:tc>
              </a:tr>
            </a:tbl>
          </a:graphicData>
        </a:graphic>
      </p:graphicFrame>
      <p:sp>
        <p:nvSpPr>
          <p:cNvPr id="37909" name="Text Box 69"/>
          <p:cNvSpPr txBox="1">
            <a:spLocks noChangeArrowheads="1"/>
          </p:cNvSpPr>
          <p:nvPr/>
        </p:nvSpPr>
        <p:spPr bwMode="auto">
          <a:xfrm>
            <a:off x="7707313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18.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Муниципальная программа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«Комплексная программа жилищно-коммунальной инфраструктуры 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0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428993" y="1658938"/>
          <a:ext cx="5721358" cy="277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703" name="Group 31"/>
          <p:cNvGraphicFramePr>
            <a:graphicFrameLocks noGrp="1"/>
          </p:cNvGraphicFramePr>
          <p:nvPr/>
        </p:nvGraphicFramePr>
        <p:xfrm>
          <a:off x="500034" y="1071546"/>
          <a:ext cx="3192463" cy="3554442"/>
        </p:xfrm>
        <a:graphic>
          <a:graphicData uri="http://schemas.openxmlformats.org/drawingml/2006/table">
            <a:tbl>
              <a:tblPr/>
              <a:tblGrid>
                <a:gridCol w="3192463"/>
              </a:tblGrid>
              <a:tr h="5401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Создание условий для качественного и надежного обеспечения коммунальными услугами потребителей  муниципального образования Весьегонского муниципального округа.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Создание благоприятных , комфортных и безопасных условий для проживания жителей муниципального образования Весьегонского муниципального округа.</a:t>
                      </a: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7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ПП1:Обеспечение развития ЖКХ</a:t>
                      </a: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7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ПП2:Содержание и благоустройство территории. Весьегонского муниципального округа.</a:t>
                      </a: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ПП3:Предупреждение особо опасных заболеваний животных на территории Весьегонского муниципального округа Тверской области.</a:t>
                      </a: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8950" y="4538663"/>
          <a:ext cx="8132763" cy="2011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2763"/>
              </a:tblGrid>
              <a:tr h="250863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Ожидаемые результаты</a:t>
                      </a:r>
                      <a:r>
                        <a:rPr lang="ru-RU" sz="1100" b="0" baseline="0" dirty="0" smtClean="0"/>
                        <a:t> реализации муниципальной программы</a:t>
                      </a:r>
                      <a:endParaRPr lang="ru-RU" sz="1100" b="0" dirty="0"/>
                    </a:p>
                  </a:txBody>
                  <a:tcPr marL="82950" marR="82950" marT="41563" marB="41563"/>
                </a:tc>
              </a:tr>
              <a:tr h="176049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100" b="0" dirty="0" smtClean="0"/>
                        <a:t>Повышение степени удовлетворенности граждан условиями и качеством предоставления коммунальных услуг.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100" b="0" dirty="0" smtClean="0"/>
                        <a:t> Повышение степени удовлетворенности граждан  уровнем благоустройства территории.</a:t>
                      </a:r>
                      <a:endParaRPr lang="ru-RU" sz="1100" b="0" dirty="0"/>
                    </a:p>
                  </a:txBody>
                  <a:tcPr marL="82950" marR="82950" marT="41563" marB="41563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1266825" y="163513"/>
            <a:ext cx="7446963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Бюджетный кредит</a:t>
            </a:r>
          </a:p>
        </p:txBody>
      </p:sp>
      <p:graphicFrame>
        <p:nvGraphicFramePr>
          <p:cNvPr id="10" name="Диаграмма 1"/>
          <p:cNvGraphicFramePr>
            <a:graphicFrameLocks/>
          </p:cNvGraphicFramePr>
          <p:nvPr/>
        </p:nvGraphicFramePr>
        <p:xfrm>
          <a:off x="4737100" y="2082800"/>
          <a:ext cx="3221038" cy="3284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4"/>
          <p:cNvGraphicFramePr>
            <a:graphicFrameLocks/>
          </p:cNvGraphicFramePr>
          <p:nvPr/>
        </p:nvGraphicFramePr>
        <p:xfrm>
          <a:off x="785786" y="2357430"/>
          <a:ext cx="3530598" cy="328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8918" name="TextBox 2"/>
          <p:cNvSpPr txBox="1">
            <a:spLocks noChangeArrowheads="1"/>
          </p:cNvSpPr>
          <p:nvPr/>
        </p:nvSpPr>
        <p:spPr bwMode="auto">
          <a:xfrm>
            <a:off x="1187450" y="5572140"/>
            <a:ext cx="2860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/>
              <a:t>Привлечение бюджетного кредита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5292725" y="5365750"/>
            <a:ext cx="2690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Погашение бюджетного кредита</a:t>
            </a:r>
          </a:p>
        </p:txBody>
      </p:sp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3348038" y="2276475"/>
            <a:ext cx="815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Тыс.руб.</a:t>
            </a:r>
          </a:p>
        </p:txBody>
      </p:sp>
      <p:sp>
        <p:nvSpPr>
          <p:cNvPr id="38921" name="TextBox 8"/>
          <p:cNvSpPr txBox="1">
            <a:spLocks noChangeArrowheads="1"/>
          </p:cNvSpPr>
          <p:nvPr/>
        </p:nvSpPr>
        <p:spPr bwMode="auto">
          <a:xfrm>
            <a:off x="7019925" y="2122488"/>
            <a:ext cx="817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Тыс.руб.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600" y="326915"/>
            <a:ext cx="777600" cy="1019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306081" y="273629"/>
            <a:ext cx="7380000" cy="1144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ru-RU" sz="2500" b="1" dirty="0">
                <a:latin typeface="Times New Roman" pitchFamily="18" charset="0"/>
              </a:rPr>
              <a:t>Термины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587520" y="1860676"/>
            <a:ext cx="7902720" cy="2159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500" dirty="0">
                <a:solidFill>
                  <a:srgbClr val="000000"/>
                </a:solidFill>
                <a:latin typeface="Times New Roman" pitchFamily="18" charset="0"/>
              </a:rPr>
              <a:t>Доходы </a:t>
            </a:r>
            <a:r>
              <a:rPr lang="ru-RU" sz="1500" dirty="0" smtClean="0">
                <a:solidFill>
                  <a:srgbClr val="000000"/>
                </a:solidFill>
                <a:latin typeface="Times New Roman" pitchFamily="18" charset="0"/>
              </a:rPr>
              <a:t>бюджета -</a:t>
            </a:r>
            <a:endParaRPr lang="ru-RU" sz="15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поступающие в бюджет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>
              <a:spcBef>
                <a:spcPts val="544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500" dirty="0">
                <a:solidFill>
                  <a:srgbClr val="000000"/>
                </a:solidFill>
                <a:latin typeface="Times New Roman" pitchFamily="18" charset="0"/>
              </a:rPr>
              <a:t>Расходы </a:t>
            </a:r>
            <a:r>
              <a:rPr lang="ru-RU" sz="1500" dirty="0" smtClean="0">
                <a:solidFill>
                  <a:srgbClr val="000000"/>
                </a:solidFill>
                <a:latin typeface="Times New Roman" pitchFamily="18" charset="0"/>
              </a:rPr>
              <a:t>бюджета -</a:t>
            </a:r>
            <a:endParaRPr lang="ru-RU" sz="15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>
              <a:spcBef>
                <a:spcPts val="544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500" dirty="0">
                <a:solidFill>
                  <a:srgbClr val="000000"/>
                </a:solidFill>
                <a:latin typeface="Times New Roman" pitchFamily="18" charset="0"/>
              </a:rPr>
              <a:t>Дефицит </a:t>
            </a:r>
            <a:r>
              <a:rPr lang="ru-RU" sz="1500" dirty="0" smtClean="0">
                <a:solidFill>
                  <a:srgbClr val="000000"/>
                </a:solidFill>
                <a:latin typeface="Times New Roman" pitchFamily="18" charset="0"/>
              </a:rPr>
              <a:t>бюджета -</a:t>
            </a:r>
            <a:endParaRPr lang="ru-RU" sz="15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превышение расходов бюджета над его доходами;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sz="13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403350" y="274638"/>
            <a:ext cx="7283450" cy="158272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Основные принципы и подходы к формированию проекта бюджета Весьегонского муниципального округа на </a:t>
            </a:r>
            <a:r>
              <a:rPr lang="ru-RU" sz="2800" dirty="0" smtClean="0">
                <a:latin typeface="+mn-lt"/>
              </a:rPr>
              <a:t>2021 </a:t>
            </a:r>
            <a:r>
              <a:rPr lang="ru-RU" sz="2800" dirty="0" smtClean="0"/>
              <a:t>год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539750" y="1844675"/>
            <a:ext cx="8229600" cy="4525963"/>
          </a:xfrm>
        </p:spPr>
        <p:txBody>
          <a:bodyPr/>
          <a:lstStyle/>
          <a:p>
            <a:pPr eaLnBrk="1" hangingPunct="1"/>
            <a:r>
              <a:rPr lang="ru-RU" sz="2000" dirty="0" smtClean="0"/>
              <a:t>Сохранение трехлетнего бюджетного планирования </a:t>
            </a:r>
          </a:p>
          <a:p>
            <a:pPr eaLnBrk="1" hangingPunct="1"/>
            <a:r>
              <a:rPr lang="ru-RU" sz="2000" dirty="0" smtClean="0"/>
              <a:t>Сохранение социальной ориентации  бюджета Весьегонского муниципального округа Тверской области</a:t>
            </a:r>
          </a:p>
          <a:p>
            <a:pPr eaLnBrk="1" hangingPunct="1"/>
            <a:r>
              <a:rPr lang="ru-RU" sz="2000" dirty="0" smtClean="0"/>
              <a:t>Формирование бюджета и</a:t>
            </a:r>
            <a:r>
              <a:rPr lang="ru-RU" sz="2000" dirty="0" smtClean="0">
                <a:latin typeface="Arial" charset="0"/>
              </a:rPr>
              <a:t>с</a:t>
            </a:r>
            <a:r>
              <a:rPr lang="ru-RU" sz="2000" dirty="0" smtClean="0"/>
              <a:t>ходя из консервативного прогноза с учетом утвержденных показателей</a:t>
            </a:r>
          </a:p>
          <a:p>
            <a:pPr eaLnBrk="1" hangingPunct="1"/>
            <a:r>
              <a:rPr lang="ru-RU" sz="2000" dirty="0" smtClean="0"/>
              <a:t>Повышение прозрачности и открытости бюджетного процесса</a:t>
            </a:r>
          </a:p>
          <a:p>
            <a:pPr eaLnBrk="1" hangingPunct="1"/>
            <a:r>
              <a:rPr lang="ru-RU" sz="2000" dirty="0" smtClean="0"/>
              <a:t>Взвешенный подход к принятию новых расходных обязательств</a:t>
            </a:r>
          </a:p>
          <a:p>
            <a:pPr eaLnBrk="1" hangingPunct="1"/>
            <a:r>
              <a:rPr lang="ru-RU" sz="2000" dirty="0" smtClean="0"/>
              <a:t>Повышение эффективности бюджетных расходов</a:t>
            </a:r>
          </a:p>
          <a:p>
            <a:pPr eaLnBrk="1" hangingPunct="1"/>
            <a:r>
              <a:rPr lang="ru-RU" sz="2000" dirty="0" smtClean="0"/>
              <a:t>Оптимизация расходов в целях обеспечения финансирования приоритетных расходных обязательств</a:t>
            </a:r>
          </a:p>
          <a:p>
            <a:pPr eaLnBrk="1" hangingPunct="1"/>
            <a:r>
              <a:rPr lang="ru-RU" sz="2000" dirty="0" smtClean="0"/>
              <a:t>Реализация принципов результативного </a:t>
            </a:r>
            <a:r>
              <a:rPr lang="ru-RU" sz="2000" dirty="0" err="1" smtClean="0"/>
              <a:t>бюджетирования</a:t>
            </a:r>
            <a:r>
              <a:rPr lang="ru-RU" sz="2000" dirty="0" smtClean="0"/>
              <a:t> (БОР)</a:t>
            </a:r>
          </a:p>
          <a:p>
            <a:pPr eaLnBrk="1" hangingPunct="1"/>
            <a:r>
              <a:rPr lang="ru-RU" sz="2000" dirty="0" smtClean="0"/>
              <a:t>Формирование бюджета на основе муниципальных программ</a:t>
            </a:r>
          </a:p>
        </p:txBody>
      </p:sp>
      <p:pic>
        <p:nvPicPr>
          <p:cNvPr id="3076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60350"/>
            <a:ext cx="8572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60350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210425" cy="114300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Новации формирования проекта  бюджета Весьегонского муниципального округа Тверской области на 2021 </a:t>
            </a:r>
            <a:r>
              <a:rPr lang="ru-RU" sz="3200" dirty="0" smtClean="0"/>
              <a:t>год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468313" y="1844675"/>
            <a:ext cx="8218487" cy="4281488"/>
          </a:xfrm>
        </p:spPr>
        <p:txBody>
          <a:bodyPr/>
          <a:lstStyle/>
          <a:p>
            <a:pPr marL="609600" indent="-609600" eaLnBrk="1" hangingPunct="1">
              <a:buFont typeface="Calibri" pitchFamily="34" charset="0"/>
              <a:buAutoNum type="arabicPeriod"/>
            </a:pPr>
            <a:r>
              <a:rPr lang="ru-RU" sz="2000" dirty="0" smtClean="0"/>
              <a:t>Обеспечения дальнейшего роста заработной платы для выполнения Указа Президента от 07.05.12 №597«О мероприятиях по реализации государственной социальной политики», (в части работников образования, культуры ), с увеличением минимального размера оплаты труда</a:t>
            </a:r>
          </a:p>
          <a:p>
            <a:pPr marL="609600" indent="-609600" eaLnBrk="1" hangingPunct="1">
              <a:buFont typeface="Calibri" pitchFamily="34" charset="0"/>
              <a:buAutoNum type="arabicPeriod"/>
            </a:pPr>
            <a:r>
              <a:rPr lang="ru-RU" sz="2000" dirty="0" smtClean="0"/>
              <a:t>Изменение кодов доходов и расходов бюджетной классификации.</a:t>
            </a:r>
          </a:p>
          <a:p>
            <a:pPr marL="609600" indent="-609600" eaLnBrk="1" hangingPunct="1">
              <a:buFont typeface="Calibri" pitchFamily="34" charset="0"/>
              <a:buAutoNum type="arabicPeriod"/>
            </a:pPr>
            <a:r>
              <a:rPr lang="ru-RU" sz="2000" dirty="0" smtClean="0"/>
              <a:t>Изменение налогового законодательства, доп.норматива на НДФЛ</a:t>
            </a:r>
          </a:p>
          <a:p>
            <a:pPr marL="609600" indent="-609600" eaLnBrk="1" hangingPunct="1">
              <a:buFont typeface="Calibri" pitchFamily="34" charset="0"/>
              <a:buAutoNum type="arabicPeriod"/>
            </a:pPr>
            <a:r>
              <a:rPr lang="ru-RU" sz="2000" dirty="0" smtClean="0"/>
              <a:t>Формирование проекта  бюджета с учетом субсидий, предусмотренных в проекте областного бюджета Тверской области</a:t>
            </a:r>
          </a:p>
        </p:txBody>
      </p:sp>
      <p:pic>
        <p:nvPicPr>
          <p:cNvPr id="4100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60350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210425" cy="114300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Основные параметры проекта бюджета Весьегонского муниципального округа</a:t>
            </a:r>
          </a:p>
        </p:txBody>
      </p:sp>
      <p:graphicFrame>
        <p:nvGraphicFramePr>
          <p:cNvPr id="5193" name="Group 73"/>
          <p:cNvGraphicFramePr>
            <a:graphicFrameLocks noGrp="1"/>
          </p:cNvGraphicFramePr>
          <p:nvPr>
            <p:ph idx="1"/>
          </p:nvPr>
        </p:nvGraphicFramePr>
        <p:xfrm>
          <a:off x="457200" y="1484313"/>
          <a:ext cx="8229600" cy="4383086"/>
        </p:xfrm>
        <a:graphic>
          <a:graphicData uri="http://schemas.openxmlformats.org/drawingml/2006/table">
            <a:tbl>
              <a:tblPr/>
              <a:tblGrid>
                <a:gridCol w="3467100"/>
                <a:gridCol w="1295400"/>
                <a:gridCol w="1209688"/>
                <a:gridCol w="1166800"/>
                <a:gridCol w="1090612"/>
              </a:tblGrid>
              <a:tr h="1304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charset="0"/>
                        </a:rPr>
                        <a:t>Показатель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charset="0"/>
                        </a:rPr>
                        <a:t>2019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charset="0"/>
                        </a:rPr>
                        <a:t>Первоначально утвержденный план на 2020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charset="0"/>
                        </a:rPr>
                        <a:t>Утвержденный план на 01.1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charset="0"/>
                        </a:rPr>
                        <a:t>.2020 года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charset="0"/>
                        </a:rPr>
                        <a:t>Основные прогнозные параметры на 2021 год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301200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285176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313328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310836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налоговые и неналоговые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129730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137034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138341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122352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2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безвозмездные поступления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171470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148142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174987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188485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457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в том числе: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дотации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34826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31239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31239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58092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субвенции, субсидии, иные МБТ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136644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116903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143748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130393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Расходы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296560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285176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338281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310836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Дефицит (-),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Профицит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(+)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4240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-24953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pic>
        <p:nvPicPr>
          <p:cNvPr id="5185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60350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21042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Динамика соотношения доходов и расходов бюджета Весьегонского муниципального округа </a:t>
            </a:r>
            <a:r>
              <a:rPr lang="ru-RU" sz="2400" dirty="0" smtClean="0">
                <a:latin typeface="+mn-lt"/>
              </a:rPr>
              <a:t>в 2019-2021г.г</a:t>
            </a:r>
            <a:r>
              <a:rPr lang="ru-RU" sz="2400" dirty="0" smtClean="0"/>
              <a:t>.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571654" cy="5429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148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260350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9346</TotalTime>
  <Words>4922</Words>
  <Application>Microsoft Office PowerPoint</Application>
  <PresentationFormat>Экран (4:3)</PresentationFormat>
  <Paragraphs>888</Paragraphs>
  <Slides>43</Slides>
  <Notes>36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Основные принципы и подходы к формированию проекта бюджета Весьегонского муниципального округа на 2021 год</vt:lpstr>
      <vt:lpstr>Новации формирования проекта  бюджета Весьегонского муниципального округа Тверской области на 2021 год</vt:lpstr>
      <vt:lpstr>Основные параметры проекта бюджета Весьегонского муниципального округа</vt:lpstr>
      <vt:lpstr>Динамика соотношения доходов и расходов бюджета Весьегонского муниципального округа в 2019-2021г.г. </vt:lpstr>
      <vt:lpstr>Динамика соотношения безвозмездных перечислений и налоговых и неналоговых доходов бюджета  Весьегонского муниципального округа в 2019-2021г.г.  ( 310836 тыс.руб.)</vt:lpstr>
      <vt:lpstr>Динамика поступлений налоговых и неналоговых доходов в бюджет Весьегонского муниципального округа в 2019-2021гг. ( 122352 тыс.руб.)</vt:lpstr>
      <vt:lpstr>Структура налоговых и неналоговых доходов бюджета Весьегонского муниципального округа на 2021 год  ( 122352 тыс.руб.)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Весьегонского района  на 2016 год</dc:title>
  <dc:creator>1</dc:creator>
  <cp:lastModifiedBy>Брагина</cp:lastModifiedBy>
  <cp:revision>639</cp:revision>
  <cp:lastPrinted>2015-11-16T13:47:12Z</cp:lastPrinted>
  <dcterms:created xsi:type="dcterms:W3CDTF">2015-11-13T11:03:26Z</dcterms:created>
  <dcterms:modified xsi:type="dcterms:W3CDTF">2021-01-26T11:04:14Z</dcterms:modified>
</cp:coreProperties>
</file>