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3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96" r:id="rId2"/>
    <p:sldId id="297" r:id="rId3"/>
    <p:sldId id="298" r:id="rId4"/>
    <p:sldId id="299" r:id="rId5"/>
    <p:sldId id="300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92" r:id="rId16"/>
    <p:sldId id="266" r:id="rId17"/>
    <p:sldId id="267" r:id="rId18"/>
    <p:sldId id="268" r:id="rId19"/>
    <p:sldId id="269" r:id="rId20"/>
    <p:sldId id="270" r:id="rId21"/>
    <p:sldId id="271" r:id="rId22"/>
    <p:sldId id="294" r:id="rId23"/>
    <p:sldId id="272" r:id="rId24"/>
    <p:sldId id="273" r:id="rId25"/>
    <p:sldId id="274" r:id="rId26"/>
    <p:sldId id="275" r:id="rId27"/>
    <p:sldId id="276" r:id="rId28"/>
    <p:sldId id="277" r:id="rId29"/>
    <p:sldId id="279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0" r:id="rId39"/>
    <p:sldId id="290" r:id="rId40"/>
    <p:sldId id="291" r:id="rId41"/>
    <p:sldId id="295" r:id="rId42"/>
    <p:sldId id="306" r:id="rId43"/>
    <p:sldId id="293" r:id="rId44"/>
    <p:sldId id="301" r:id="rId45"/>
    <p:sldId id="302" r:id="rId46"/>
    <p:sldId id="303" r:id="rId47"/>
    <p:sldId id="304" r:id="rId48"/>
  </p:sldIdLst>
  <p:sldSz cx="9144000" cy="6858000" type="screen4x3"/>
  <p:notesSz cx="6753225" cy="9893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0" autoAdjust="0"/>
    <p:restoredTop sz="92131" autoAdjust="0"/>
  </p:normalViewPr>
  <p:slideViewPr>
    <p:cSldViewPr>
      <p:cViewPr>
        <p:scale>
          <a:sx n="80" d="100"/>
          <a:sy n="80" d="100"/>
        </p:scale>
        <p:origin x="-145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10.xlsx"/><Relationship Id="rId1" Type="http://schemas.openxmlformats.org/officeDocument/2006/relationships/image" Target="../media/image9.png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861169151251324"/>
          <c:y val="6.6937237360858423E-2"/>
          <c:w val="0.76393442622952912"/>
          <c:h val="0.732499518811483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1.9092231207652632E-2"/>
                  <c:y val="-3.3142607701042411E-3"/>
                </c:manualLayout>
              </c:layout>
              <c:showVal val="1"/>
            </c:dLbl>
            <c:dLbl>
              <c:idx val="1"/>
              <c:layout>
                <c:manualLayout>
                  <c:x val="-1.4393954772322821E-3"/>
                  <c:y val="-2.091885365698673E-2"/>
                </c:manualLayout>
              </c:layout>
              <c:showVal val="1"/>
            </c:dLbl>
            <c:dLbl>
              <c:idx val="2"/>
              <c:layout>
                <c:manualLayout>
                  <c:x val="-1.4816276998581599E-2"/>
                  <c:y val="-1.9773003583467785E-2"/>
                </c:manualLayout>
              </c:layout>
              <c:showVal val="1"/>
            </c:dLbl>
            <c:dLbl>
              <c:idx val="3"/>
              <c:layout>
                <c:manualLayout>
                  <c:x val="-1.1771940397967749E-2"/>
                  <c:y val="7.0175244715444934E-3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факт</c:v>
                </c:pt>
                <c:pt idx="1">
                  <c:v>2023 - первоначальный</c:v>
                </c:pt>
                <c:pt idx="2">
                  <c:v>2023 - на 01.11.2022</c:v>
                </c:pt>
                <c:pt idx="3">
                  <c:v>2024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380213</c:v>
                </c:pt>
                <c:pt idx="1">
                  <c:v>454867</c:v>
                </c:pt>
                <c:pt idx="2">
                  <c:v>475382</c:v>
                </c:pt>
                <c:pt idx="3">
                  <c:v>435813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5964417135829452E-2"/>
                  <c:y val="-1.6448764664086079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886558682784093E-2"/>
                  <c:y val="1.5682381153482687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9826528758648986E-2"/>
                  <c:y val="-5.227460384494286E-3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5463824104877123E-2"/>
                  <c:y val="0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факт</c:v>
                </c:pt>
                <c:pt idx="1">
                  <c:v>2023 - первоначальный</c:v>
                </c:pt>
                <c:pt idx="2">
                  <c:v>2023 - на 01.11.2022</c:v>
                </c:pt>
                <c:pt idx="3">
                  <c:v>2024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393823</c:v>
                </c:pt>
                <c:pt idx="1">
                  <c:v>456867</c:v>
                </c:pt>
                <c:pt idx="2">
                  <c:v>499034</c:v>
                </c:pt>
                <c:pt idx="3">
                  <c:v>437813</c:v>
                </c:pt>
              </c:numCache>
            </c:numRef>
          </c:val>
        </c:ser>
        <c:shape val="box"/>
        <c:axId val="71414144"/>
        <c:axId val="71416064"/>
        <c:axId val="0"/>
      </c:bar3DChart>
      <c:catAx>
        <c:axId val="71414144"/>
        <c:scaling>
          <c:orientation val="minMax"/>
        </c:scaling>
        <c:axPos val="b"/>
        <c:numFmt formatCode="General" sourceLinked="1"/>
        <c:majorTickMark val="none"/>
        <c:tickLblPos val="nextTo"/>
        <c:crossAx val="71416064"/>
        <c:crosses val="autoZero"/>
        <c:auto val="1"/>
        <c:lblAlgn val="ctr"/>
        <c:lblOffset val="100"/>
      </c:catAx>
      <c:valAx>
        <c:axId val="71416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141414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2990">
          <a:noFill/>
        </a:ln>
      </c:spPr>
    </c:plotArea>
    <c:plotVisOnly val="1"/>
    <c:dispBlanksAs val="gap"/>
  </c:chart>
  <c:txPr>
    <a:bodyPr/>
    <a:lstStyle/>
    <a:p>
      <a:pPr>
        <a:defRPr sz="996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7.0254110612854845E-2"/>
          <c:y val="8.4000000000000047E-2"/>
          <c:w val="0.87144992526159648"/>
          <c:h val="0.7280000000000006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3231419164871548E-2"/>
                  <c:y val="2.7960707881811812E-2"/>
                </c:manualLayout>
              </c:layout>
              <c:showVal val="1"/>
            </c:dLbl>
            <c:dLbl>
              <c:idx val="1"/>
              <c:layout>
                <c:manualLayout>
                  <c:x val="8.7075088232716549E-2"/>
                  <c:y val="-1.0028845404225462E-3"/>
                </c:manualLayout>
              </c:layout>
              <c:showVal val="1"/>
            </c:dLbl>
            <c:dLbl>
              <c:idx val="2"/>
              <c:layout>
                <c:manualLayout>
                  <c:x val="8.2810042451517324E-2"/>
                  <c:y val="1.2000311842207843E-2"/>
                </c:manualLayout>
              </c:layout>
              <c:showVal val="1"/>
            </c:dLbl>
            <c:dLbl>
              <c:idx val="3"/>
              <c:layout>
                <c:manualLayout>
                  <c:x val="8.8231516062650506E-2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123</c:v>
                </c:pt>
                <c:pt idx="1">
                  <c:v>595</c:v>
                </c:pt>
                <c:pt idx="2">
                  <c:v>223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7.8129450973754067E-2"/>
                  <c:y val="-2.3168628673890978E-2"/>
                </c:manualLayout>
              </c:layout>
              <c:showVal val="1"/>
            </c:dLbl>
            <c:dLbl>
              <c:idx val="1"/>
              <c:layout>
                <c:manualLayout>
                  <c:x val="8.7122250868521059E-2"/>
                  <c:y val="-5.5615186715522007E-2"/>
                </c:manualLayout>
              </c:layout>
              <c:showVal val="1"/>
            </c:dLbl>
            <c:dLbl>
              <c:idx val="2"/>
              <c:layout>
                <c:manualLayout>
                  <c:x val="8.3328316943888744E-2"/>
                  <c:y val="-5.014859281203711E-2"/>
                </c:manualLayout>
              </c:layout>
              <c:showVal val="1"/>
            </c:dLbl>
            <c:dLbl>
              <c:idx val="3"/>
              <c:layout>
                <c:manualLayout>
                  <c:x val="8.8083682636964131E-2"/>
                  <c:y val="-5.2829812115069846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321</c:v>
                </c:pt>
                <c:pt idx="1">
                  <c:v>309</c:v>
                </c:pt>
                <c:pt idx="2">
                  <c:v>536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9.5834475955374879E-2"/>
                  <c:y val="-6.7326732673267331E-2"/>
                </c:manualLayout>
              </c:layout>
              <c:showVal val="1"/>
            </c:dLbl>
            <c:dLbl>
              <c:idx val="2"/>
              <c:layout>
                <c:manualLayout>
                  <c:x val="9.5834475955374879E-2"/>
                  <c:y val="-6.3366336633663534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0.0</c:formatCode>
                <c:ptCount val="3"/>
                <c:pt idx="0">
                  <c:v>1970</c:v>
                </c:pt>
                <c:pt idx="1">
                  <c:v>1965</c:v>
                </c:pt>
                <c:pt idx="2">
                  <c:v>4420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>
                <c:manualLayout>
                  <c:x val="8.8791122174039158E-2"/>
                  <c:y val="5.4899820690730823E-3"/>
                </c:manualLayout>
              </c:layout>
              <c:showVal val="1"/>
            </c:dLbl>
            <c:dLbl>
              <c:idx val="1"/>
              <c:layout>
                <c:manualLayout>
                  <c:x val="9.3656419683662021E-2"/>
                  <c:y val="-6.3366336633663534E-2"/>
                </c:manualLayout>
              </c:layout>
              <c:showVal val="1"/>
            </c:dLbl>
            <c:dLbl>
              <c:idx val="2"/>
              <c:layout>
                <c:manualLayout>
                  <c:x val="8.8973255698490045E-2"/>
                  <c:y val="1.5365712949247681E-2"/>
                </c:manualLayout>
              </c:layout>
              <c:showVal val="1"/>
            </c:dLbl>
            <c:dLbl>
              <c:idx val="3"/>
              <c:layout>
                <c:manualLayout>
                  <c:x val="9.388571584391868E-2"/>
                  <c:y val="-3.4878927262805212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07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0.0</c:formatCode>
                <c:ptCount val="3"/>
                <c:pt idx="0">
                  <c:v>1162</c:v>
                </c:pt>
                <c:pt idx="1">
                  <c:v>1452</c:v>
                </c:pt>
                <c:pt idx="2">
                  <c:v>1153</c:v>
                </c:pt>
              </c:numCache>
            </c:numRef>
          </c:val>
        </c:ser>
        <c:shape val="box"/>
        <c:axId val="147247488"/>
        <c:axId val="147249024"/>
        <c:axId val="0"/>
      </c:bar3DChart>
      <c:catAx>
        <c:axId val="1472474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47249024"/>
        <c:crosses val="autoZero"/>
        <c:auto val="1"/>
        <c:lblAlgn val="ctr"/>
        <c:lblOffset val="100"/>
      </c:catAx>
      <c:valAx>
        <c:axId val="14724902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47247488"/>
        <c:crosses val="autoZero"/>
        <c:crossBetween val="between"/>
      </c:valAx>
      <c:spPr>
        <a:noFill/>
        <a:ln w="28168">
          <a:noFill/>
        </a:ln>
      </c:spPr>
    </c:plotArea>
    <c:legend>
      <c:legendPos val="r"/>
      <c:layout>
        <c:manualLayout>
          <c:xMode val="edge"/>
          <c:yMode val="edge"/>
          <c:x val="0.90563289957701254"/>
          <c:y val="0.33201521118664062"/>
          <c:w val="9.1418279670779812E-2"/>
          <c:h val="0.48340667527584175"/>
        </c:manualLayout>
      </c:layout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4"/>
      </a:pPr>
      <a:endParaRPr lang="ru-RU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3030303030303031"/>
          <c:y val="0.10344827586206895"/>
          <c:w val="0.81515151515151563"/>
          <c:h val="0.666666666666666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139926007133605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4354524527888192E-2"/>
                  <c:y val="7.8934373526778484E-3"/>
                </c:manualLayout>
              </c:layout>
              <c:showVal val="1"/>
            </c:dLbl>
            <c:dLbl>
              <c:idx val="2"/>
              <c:layout>
                <c:manualLayout>
                  <c:x val="0.10259334064202427"/>
                  <c:y val="3.9467186763389242E-3"/>
                </c:manualLayout>
              </c:layout>
              <c:showVal val="1"/>
            </c:dLbl>
            <c:dLbl>
              <c:idx val="3"/>
              <c:layout>
                <c:manualLayout>
                  <c:x val="8.6634376542155112E-2"/>
                  <c:y val="-4.3413905439728534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02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2248</c:v>
                </c:pt>
                <c:pt idx="1">
                  <c:v>3116</c:v>
                </c:pt>
                <c:pt idx="2">
                  <c:v>3307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0.12311200877042974"/>
                  <c:y val="1.1840156029016878E-2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 smtClean="0"/>
                      <a:t>1</a:t>
                    </a:r>
                    <a:r>
                      <a:rPr lang="ru-RU" sz="1050" dirty="0" smtClean="0"/>
                      <a:t>039</a:t>
                    </a:r>
                    <a:r>
                      <a:rPr lang="en-US" sz="1050" dirty="0" smtClean="0"/>
                      <a:t>,0</a:t>
                    </a:r>
                    <a:endParaRPr lang="en-US" sz="105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0487319265629159"/>
                  <c:y val="-5.5253439938244928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 smtClean="0"/>
                      <a:t>2</a:t>
                    </a:r>
                    <a:r>
                      <a:rPr lang="en-US" sz="1050" dirty="0" smtClean="0"/>
                      <a:t>9,0</a:t>
                    </a:r>
                    <a:endParaRPr lang="en-US" sz="1050" dirty="0"/>
                  </a:p>
                </c:rich>
              </c:tx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1039</c:v>
                </c:pt>
                <c:pt idx="1">
                  <c:v>29</c:v>
                </c:pt>
                <c:pt idx="2">
                  <c:v>0</c:v>
                </c:pt>
              </c:numCache>
            </c:numRef>
          </c:val>
        </c:ser>
        <c:shape val="box"/>
        <c:axId val="147444480"/>
        <c:axId val="147446016"/>
        <c:axId val="0"/>
      </c:bar3DChart>
      <c:catAx>
        <c:axId val="147444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20" baseline="0"/>
            </a:pPr>
            <a:endParaRPr lang="ru-RU"/>
          </a:p>
        </c:txPr>
        <c:crossAx val="147446016"/>
        <c:crosses val="autoZero"/>
        <c:auto val="1"/>
        <c:lblAlgn val="ctr"/>
        <c:lblOffset val="100"/>
      </c:catAx>
      <c:valAx>
        <c:axId val="14744601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20" baseline="0"/>
            </a:pPr>
            <a:endParaRPr lang="ru-RU"/>
          </a:p>
        </c:txPr>
        <c:crossAx val="147444480"/>
        <c:crosses val="autoZero"/>
        <c:crossBetween val="between"/>
      </c:valAx>
      <c:spPr>
        <a:noFill/>
        <a:ln w="2850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37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6894267032941517E-2"/>
          <c:y val="6.1470486240122892E-2"/>
          <c:w val="0.85823754789271856"/>
          <c:h val="0.7602339181286549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9.3741060438770299E-2"/>
                  <c:y val="-1.7476791646368856E-2"/>
                </c:manualLayout>
              </c:layout>
              <c:showVal val="1"/>
            </c:dLbl>
            <c:dLbl>
              <c:idx val="1"/>
              <c:layout>
                <c:manualLayout>
                  <c:x val="0.10288652974986953"/>
                  <c:y val="4.3691979115922054E-3"/>
                </c:manualLayout>
              </c:layout>
              <c:showVal val="1"/>
            </c:dLbl>
            <c:dLbl>
              <c:idx val="2"/>
              <c:layout>
                <c:manualLayout>
                  <c:x val="9.6027427766545007E-2"/>
                  <c:y val="-4.3691979115922054E-3"/>
                </c:manualLayout>
              </c:layout>
              <c:showVal val="1"/>
            </c:dLbl>
            <c:dLbl>
              <c:idx val="3"/>
              <c:layout>
                <c:manualLayout>
                  <c:x val="0.10060016242209473"/>
                  <c:y val="4.3691979115922054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50</c:v>
                </c:pt>
                <c:pt idx="1">
                  <c:v>189</c:v>
                </c:pt>
                <c:pt idx="2">
                  <c:v>239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0.10060016242209473"/>
                  <c:y val="-0.13544513525935864"/>
                </c:manualLayout>
              </c:layout>
              <c:showVal val="1"/>
            </c:dLbl>
            <c:dLbl>
              <c:idx val="1"/>
              <c:layout>
                <c:manualLayout>
                  <c:x val="0.10974563173319465"/>
                  <c:y val="2.1845645526629605E-2"/>
                </c:manualLayout>
              </c:layout>
              <c:showVal val="1"/>
            </c:dLbl>
            <c:dLbl>
              <c:idx val="2"/>
              <c:layout>
                <c:manualLayout>
                  <c:x val="0.10060016242209473"/>
                  <c:y val="0.10049086390395746"/>
                </c:manualLayout>
              </c:layout>
              <c:showVal val="1"/>
            </c:dLbl>
            <c:dLbl>
              <c:idx val="3"/>
              <c:layout>
                <c:manualLayout>
                  <c:x val="9.3741060438770743E-2"/>
                  <c:y val="-0.10049155196662235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638</c:v>
                </c:pt>
                <c:pt idx="1">
                  <c:v>284</c:v>
                </c:pt>
                <c:pt idx="2">
                  <c:v>145</c:v>
                </c:pt>
              </c:numCache>
            </c:numRef>
          </c:val>
        </c:ser>
        <c:ser>
          <c:idx val="2"/>
          <c:order val="2"/>
          <c:tx>
            <c:v>ПП3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gapWidth val="165"/>
        <c:gapDepth val="266"/>
        <c:shape val="box"/>
        <c:axId val="147616896"/>
        <c:axId val="147618432"/>
        <c:axId val="0"/>
      </c:bar3DChart>
      <c:catAx>
        <c:axId val="147616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7618432"/>
        <c:crosses val="autoZero"/>
        <c:auto val="1"/>
        <c:lblAlgn val="ctr"/>
        <c:lblOffset val="100"/>
      </c:catAx>
      <c:valAx>
        <c:axId val="147618432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135" baseline="0"/>
            </a:pPr>
            <a:endParaRPr lang="ru-RU"/>
          </a:p>
        </c:txPr>
        <c:crossAx val="147616896"/>
        <c:crosses val="autoZero"/>
        <c:crossBetween val="between"/>
      </c:valAx>
      <c:spPr>
        <a:noFill/>
        <a:ln w="3171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44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8.4452975047984727E-2"/>
          <c:y val="4.0935672514619881E-2"/>
          <c:w val="0.92514395393474091"/>
          <c:h val="0.9590643274853806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2706022175038434"/>
                  <c:y val="2.0020020020020041E-2"/>
                </c:manualLayout>
              </c:layout>
              <c:showVal val="1"/>
            </c:dLbl>
            <c:dLbl>
              <c:idx val="1"/>
              <c:layout>
                <c:manualLayout>
                  <c:x val="0.11986813372677767"/>
                  <c:y val="2.0020020020020041E-2"/>
                </c:manualLayout>
              </c:layout>
              <c:showVal val="1"/>
            </c:dLbl>
            <c:dLbl>
              <c:idx val="2"/>
              <c:layout>
                <c:manualLayout>
                  <c:x val="0.10068923233049325"/>
                  <c:y val="2.002002002002004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15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hape val="box"/>
        <c:axId val="147663104"/>
        <c:axId val="147668992"/>
        <c:axId val="0"/>
      </c:bar3DChart>
      <c:catAx>
        <c:axId val="14766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7668992"/>
        <c:crosses val="autoZero"/>
        <c:auto val="1"/>
        <c:lblAlgn val="ctr"/>
        <c:lblOffset val="100"/>
      </c:catAx>
      <c:valAx>
        <c:axId val="14766899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76" baseline="0"/>
            </a:pPr>
            <a:endParaRPr lang="ru-RU"/>
          </a:p>
        </c:txPr>
        <c:crossAx val="147663104"/>
        <c:crosses val="autoZero"/>
        <c:crossBetween val="between"/>
      </c:valAx>
      <c:spPr>
        <a:noFill/>
        <a:ln w="30100">
          <a:noFill/>
        </a:ln>
      </c:spPr>
    </c:plotArea>
    <c:legend>
      <c:legendPos val="r"/>
      <c:layout>
        <c:manualLayout>
          <c:xMode val="edge"/>
          <c:yMode val="edge"/>
          <c:x val="0.45840419044011249"/>
          <c:y val="2.0460166495715752E-2"/>
          <c:w val="8.149402238238454E-2"/>
          <c:h val="5.6266331051789034E-2"/>
        </c:manualLayout>
      </c:layout>
      <c:txPr>
        <a:bodyPr/>
        <a:lstStyle/>
        <a:p>
          <a:pPr>
            <a:defRPr sz="1076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938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0.12457069793667912"/>
          <c:w val="0.9511654400930688"/>
          <c:h val="0.6799606814540802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5.7713396015421727E-2"/>
                  <c:y val="6.8767746952018746E-2"/>
                </c:manualLayout>
              </c:layout>
              <c:showVal val="1"/>
            </c:dLbl>
            <c:dLbl>
              <c:idx val="1"/>
              <c:layout>
                <c:manualLayout>
                  <c:x val="5.9933323522142944E-2"/>
                  <c:y val="5.042968109814705E-2"/>
                </c:manualLayout>
              </c:layout>
              <c:showVal val="1"/>
            </c:dLbl>
            <c:dLbl>
              <c:idx val="2"/>
              <c:layout>
                <c:manualLayout>
                  <c:x val="4.4395054460846677E-2"/>
                  <c:y val="4.5845164634678956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80</c:v>
                </c:pt>
                <c:pt idx="1">
                  <c:v>104</c:v>
                </c:pt>
                <c:pt idx="2">
                  <c:v>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0.10654795592235267"/>
                  <c:y val="2.2922582317339509E-2"/>
                </c:manualLayout>
              </c:layout>
              <c:showVal val="1"/>
            </c:dLbl>
            <c:dLbl>
              <c:idx val="1"/>
              <c:layout>
                <c:manualLayout>
                  <c:x val="0.10210862525994703"/>
                  <c:y val="9.168671941387499E-3"/>
                </c:manualLayout>
              </c:layout>
              <c:showVal val="1"/>
            </c:dLbl>
            <c:dLbl>
              <c:idx val="2"/>
              <c:layout>
                <c:manualLayout>
                  <c:x val="8.4350603475608465E-2"/>
                  <c:y val="0"/>
                </c:manualLayout>
              </c:layout>
              <c:showVal val="1"/>
            </c:dLbl>
            <c:spPr>
              <a:solidFill>
                <a:prstClr val="white">
                  <a:alpha val="82000"/>
                </a:prstClr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0.10210862525994703"/>
                  <c:y val="-2.7507459766355716E-2"/>
                </c:manualLayout>
              </c:layout>
              <c:showVal val="1"/>
            </c:dLbl>
            <c:dLbl>
              <c:idx val="1"/>
              <c:layout>
                <c:manualLayout>
                  <c:x val="9.7669119813862393E-2"/>
                  <c:y val="-4.1261009156759385E-2"/>
                </c:manualLayout>
              </c:layout>
              <c:showVal val="1"/>
            </c:dLbl>
            <c:dLbl>
              <c:idx val="2"/>
              <c:layout>
                <c:manualLayout>
                  <c:x val="8.2130850752566098E-2"/>
                  <c:y val="-5.5014197561614762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379</c:v>
                </c:pt>
                <c:pt idx="1">
                  <c:v>421</c:v>
                </c:pt>
                <c:pt idx="2">
                  <c:v>469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0.10210862525994703"/>
                  <c:y val="-8.2521296342422529E-2"/>
                </c:manualLayout>
              </c:layout>
              <c:showVal val="1"/>
            </c:dLbl>
            <c:dLbl>
              <c:idx val="1"/>
              <c:layout>
                <c:manualLayout>
                  <c:x val="0.10210862525994703"/>
                  <c:y val="-8.7105812805890206E-2"/>
                </c:manualLayout>
              </c:layout>
              <c:showVal val="1"/>
            </c:dLbl>
            <c:dLbl>
              <c:idx val="2"/>
              <c:layout>
                <c:manualLayout>
                  <c:x val="8.8790108921693478E-2"/>
                  <c:y val="-0.10085972318184221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7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dLbls>
            <c:dLbl>
              <c:idx val="0"/>
              <c:layout>
                <c:manualLayout>
                  <c:x val="9.5449367090820095E-2"/>
                  <c:y val="-0.13295097744056913"/>
                </c:manualLayout>
              </c:layout>
              <c:showVal val="1"/>
            </c:dLbl>
            <c:dLbl>
              <c:idx val="1"/>
              <c:layout>
                <c:manualLayout>
                  <c:x val="9.1009861644735388E-2"/>
                  <c:y val="-7.7936779878954324E-2"/>
                </c:manualLayout>
              </c:layout>
              <c:showVal val="1"/>
            </c:dLbl>
            <c:dLbl>
              <c:idx val="2"/>
              <c:layout>
                <c:manualLayout>
                  <c:x val="8.8790108921693478E-2"/>
                  <c:y val="-0.17879614207524874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Лист1!$F$2:$F$4</c:f>
              <c:numCache>
                <c:formatCode>0</c:formatCode>
                <c:ptCount val="3"/>
                <c:pt idx="0">
                  <c:v>2651</c:v>
                </c:pt>
                <c:pt idx="1">
                  <c:v>2250</c:v>
                </c:pt>
                <c:pt idx="2">
                  <c:v>3768</c:v>
                </c:pt>
              </c:numCache>
            </c:numRef>
          </c:val>
        </c:ser>
        <c:dLbls>
          <c:showVal val="1"/>
        </c:dLbls>
        <c:gapWidth val="187"/>
        <c:gapDepth val="111"/>
        <c:shape val="box"/>
        <c:axId val="145096064"/>
        <c:axId val="148276352"/>
        <c:axId val="0"/>
      </c:bar3DChart>
      <c:catAx>
        <c:axId val="14509606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8276352"/>
        <c:crosses val="autoZero"/>
        <c:auto val="1"/>
        <c:lblAlgn val="ctr"/>
        <c:lblOffset val="100"/>
      </c:catAx>
      <c:valAx>
        <c:axId val="148276352"/>
        <c:scaling>
          <c:orientation val="minMax"/>
        </c:scaling>
        <c:delete val="1"/>
        <c:axPos val="l"/>
        <c:numFmt formatCode="0" sourceLinked="1"/>
        <c:majorTickMark val="none"/>
        <c:tickLblPos val="none"/>
        <c:crossAx val="145096064"/>
        <c:crosses val="autoZero"/>
        <c:crossBetween val="between"/>
      </c:valAx>
      <c:spPr>
        <a:noFill/>
        <a:ln w="28140">
          <a:noFill/>
        </a:ln>
      </c:spPr>
    </c:plotArea>
    <c:legend>
      <c:legendPos val="t"/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14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8.4355828220862142E-2"/>
          <c:y val="1.7543859649123333E-2"/>
          <c:w val="0.85736196319018465"/>
          <c:h val="0.7061403508771936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8299776861886725E-2"/>
                  <c:y val="2.4067324835356757E-2"/>
                </c:manualLayout>
              </c:layout>
              <c:showVal val="1"/>
            </c:dLbl>
            <c:dLbl>
              <c:idx val="1"/>
              <c:layout>
                <c:manualLayout>
                  <c:x val="0.10751886156432736"/>
                  <c:y val="2.0627023929364177E-2"/>
                </c:manualLayout>
              </c:layout>
              <c:showVal val="1"/>
            </c:dLbl>
            <c:dLbl>
              <c:idx val="2"/>
              <c:layout>
                <c:manualLayout>
                  <c:x val="9.9615958801546528E-2"/>
                  <c:y val="-2.4067703848346288E-2"/>
                </c:manualLayout>
              </c:layout>
              <c:showVal val="1"/>
            </c:dLbl>
            <c:dLbl>
              <c:idx val="3"/>
              <c:layout>
                <c:manualLayout>
                  <c:x val="7.7994428969359333E-2"/>
                  <c:y val="5.6714979371396007E-17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46430</c:v>
                </c:pt>
                <c:pt idx="1">
                  <c:v>59915</c:v>
                </c:pt>
                <c:pt idx="2">
                  <c:v>62527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9.6550930952790215E-2"/>
                  <c:y val="-6.1870080411395864E-3"/>
                </c:manualLayout>
              </c:layout>
              <c:showVal val="1"/>
            </c:dLbl>
            <c:dLbl>
              <c:idx val="1"/>
              <c:layout>
                <c:manualLayout>
                  <c:x val="0.11403027232837699"/>
                  <c:y val="4.1319996118907108E-3"/>
                </c:manualLayout>
              </c:layout>
              <c:showVal val="1"/>
            </c:dLbl>
            <c:dLbl>
              <c:idx val="2"/>
              <c:layout>
                <c:manualLayout>
                  <c:x val="0.10664889531879088"/>
                  <c:y val="-6.1870080411395864E-3"/>
                </c:manualLayout>
              </c:layout>
              <c:showVal val="1"/>
            </c:dLbl>
            <c:dLbl>
              <c:idx val="3"/>
              <c:layout>
                <c:manualLayout>
                  <c:x val="7.3537604456824834E-2"/>
                  <c:y val="0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5959</c:v>
                </c:pt>
                <c:pt idx="1">
                  <c:v>6441</c:v>
                </c:pt>
                <c:pt idx="2">
                  <c:v>6426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hape val="box"/>
        <c:axId val="148537728"/>
        <c:axId val="148539264"/>
        <c:axId val="0"/>
      </c:bar3DChart>
      <c:catAx>
        <c:axId val="148537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8539264"/>
        <c:crosses val="autoZero"/>
        <c:auto val="1"/>
        <c:lblAlgn val="ctr"/>
        <c:lblOffset val="100"/>
      </c:catAx>
      <c:valAx>
        <c:axId val="1485392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822" baseline="0"/>
            </a:pPr>
            <a:endParaRPr lang="ru-RU"/>
          </a:p>
        </c:txPr>
        <c:crossAx val="148537728"/>
        <c:crosses val="autoZero"/>
        <c:crossBetween val="between"/>
      </c:valAx>
      <c:spPr>
        <a:noFill/>
        <a:ln w="2295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79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8468271334792204E-2"/>
          <c:y val="3.2710280373831772E-2"/>
          <c:w val="0.84901531728665203"/>
          <c:h val="0.7289719626168362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Лист1!$C$1:$C$3</c:f>
              <c:strCache>
                <c:ptCount val="1"/>
                <c:pt idx="0">
                  <c:v>ПП2 7949 9197</c:v>
                </c:pt>
              </c:strCache>
            </c:strRef>
          </c:tx>
          <c:dLbls>
            <c:dLbl>
              <c:idx val="0"/>
              <c:layout>
                <c:manualLayout>
                  <c:x val="7.7736489144348456E-2"/>
                  <c:y val="-6.6706360327649039E-2"/>
                </c:manualLayout>
              </c:layout>
              <c:showVal val="1"/>
            </c:dLbl>
            <c:dLbl>
              <c:idx val="1"/>
              <c:layout>
                <c:manualLayout>
                  <c:x val="8.0022856472120804E-2"/>
                  <c:y val="-5.2412140257439524E-2"/>
                </c:manualLayout>
              </c:layout>
              <c:showVal val="1"/>
            </c:dLbl>
            <c:dLbl>
              <c:idx val="2"/>
              <c:layout>
                <c:manualLayout>
                  <c:x val="9.1454693110995244E-2"/>
                  <c:y val="-8.1000580397859567E-2"/>
                </c:manualLayout>
              </c:layout>
              <c:showVal val="1"/>
            </c:dLbl>
            <c:dLbl>
              <c:idx val="3"/>
              <c:layout>
                <c:manualLayout>
                  <c:x val="7.3163754488796182E-2"/>
                  <c:y val="-0.16200116079571908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val>
            <c:numRef>
              <c:f>Лист1!$C$2:$C$4</c:f>
              <c:numCache>
                <c:formatCode>0</c:formatCode>
                <c:ptCount val="3"/>
                <c:pt idx="0">
                  <c:v>7949</c:v>
                </c:pt>
                <c:pt idx="1">
                  <c:v>9197</c:v>
                </c:pt>
                <c:pt idx="2">
                  <c:v>9354</c:v>
                </c:pt>
              </c:numCache>
            </c:numRef>
          </c:val>
        </c:ser>
        <c:shape val="box"/>
        <c:axId val="149081088"/>
        <c:axId val="149099264"/>
        <c:axId val="0"/>
      </c:bar3DChart>
      <c:catAx>
        <c:axId val="149081088"/>
        <c:scaling>
          <c:orientation val="minMax"/>
        </c:scaling>
        <c:axPos val="b"/>
        <c:numFmt formatCode="General" sourceLinked="1"/>
        <c:tickLblPos val="nextTo"/>
        <c:crossAx val="149099264"/>
        <c:crosses val="autoZero"/>
        <c:auto val="1"/>
        <c:lblAlgn val="ctr"/>
        <c:lblOffset val="100"/>
      </c:catAx>
      <c:valAx>
        <c:axId val="149099264"/>
        <c:scaling>
          <c:orientation val="minMax"/>
        </c:scaling>
        <c:axPos val="l"/>
        <c:majorGridlines/>
        <c:numFmt formatCode="0" sourceLinked="1"/>
        <c:tickLblPos val="nextTo"/>
        <c:crossAx val="149081088"/>
        <c:crosses val="autoZero"/>
        <c:crossBetween val="between"/>
      </c:valAx>
      <c:spPr>
        <a:noFill/>
        <a:ln w="3171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72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4565177386534547"/>
          <c:y val="0.17511976792374637"/>
          <c:w val="0.82543640897754678"/>
          <c:h val="0.612440191387559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0112341856144402"/>
                  <c:y val="-0.2063161210111894"/>
                </c:manualLayout>
              </c:layout>
              <c:showVal val="1"/>
            </c:dLbl>
            <c:dLbl>
              <c:idx val="1"/>
              <c:layout>
                <c:manualLayout>
                  <c:x val="0.10337078651685402"/>
                  <c:y val="-0.2063157894736842"/>
                </c:manualLayout>
              </c:layout>
              <c:showVal val="1"/>
            </c:dLbl>
            <c:dLbl>
              <c:idx val="2"/>
              <c:layout>
                <c:manualLayout>
                  <c:x val="9.2134831460674166E-2"/>
                  <c:y val="-0.20631578947368423"/>
                </c:manualLayout>
              </c:layout>
              <c:showVal val="1"/>
            </c:dLbl>
            <c:dLbl>
              <c:idx val="3"/>
              <c:layout>
                <c:manualLayout>
                  <c:x val="8.98876404494382E-2"/>
                  <c:y val="-0.27368421052631575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1898</c:v>
                </c:pt>
                <c:pt idx="1">
                  <c:v>2245</c:v>
                </c:pt>
                <c:pt idx="2">
                  <c:v>1942</c:v>
                </c:pt>
              </c:numCache>
            </c:numRef>
          </c:val>
        </c:ser>
        <c:shape val="box"/>
        <c:axId val="149234048"/>
        <c:axId val="149235584"/>
        <c:axId val="0"/>
      </c:bar3DChart>
      <c:catAx>
        <c:axId val="149234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9235584"/>
        <c:crosses val="autoZero"/>
        <c:auto val="1"/>
        <c:lblAlgn val="ctr"/>
        <c:lblOffset val="100"/>
      </c:catAx>
      <c:valAx>
        <c:axId val="149235584"/>
        <c:scaling>
          <c:orientation val="minMax"/>
          <c:max val="1900"/>
          <c:min val="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369" baseline="0"/>
            </a:pPr>
            <a:endParaRPr lang="ru-RU"/>
          </a:p>
        </c:txPr>
        <c:crossAx val="149234048"/>
        <c:crosses val="autoZero"/>
        <c:crossBetween val="between"/>
      </c:valAx>
      <c:spPr>
        <a:noFill/>
        <a:ln w="3666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63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0745614035087719"/>
          <c:y val="5.1660516605166053E-2"/>
          <c:w val="0.9298245614035181"/>
          <c:h val="0.9594095940959405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203869444940351"/>
                  <c:y val="8.714497910138664E-17"/>
                </c:manualLayout>
              </c:layout>
              <c:showVal val="1"/>
            </c:dLbl>
            <c:dLbl>
              <c:idx val="1"/>
              <c:layout>
                <c:manualLayout>
                  <c:x val="0.13185236777918136"/>
                  <c:y val="-4.2780756669194252E-2"/>
                </c:manualLayout>
              </c:layout>
              <c:showVal val="1"/>
            </c:dLbl>
            <c:dLbl>
              <c:idx val="2"/>
              <c:layout>
                <c:manualLayout>
                  <c:x val="0.13471872360046791"/>
                  <c:y val="4.7530431228530352E-3"/>
                </c:manualLayout>
              </c:layout>
              <c:showVal val="1"/>
            </c:dLbl>
            <c:dLbl>
              <c:idx val="3"/>
              <c:layout>
                <c:manualLayout>
                  <c:x val="0.10892152120889038"/>
                  <c:y val="-0.2852050444612916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485</c:v>
                </c:pt>
                <c:pt idx="1">
                  <c:v>458</c:v>
                </c:pt>
                <c:pt idx="2">
                  <c:v>450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0.12898601195789491"/>
                  <c:y val="-1.9013669630753061E-2"/>
                </c:manualLayout>
              </c:layout>
              <c:showVal val="1"/>
            </c:dLbl>
            <c:dLbl>
              <c:idx val="1"/>
              <c:layout>
                <c:manualLayout>
                  <c:x val="0.13185236777918136"/>
                  <c:y val="-3.3273921853817841E-2"/>
                </c:manualLayout>
              </c:layout>
              <c:showVal val="1"/>
            </c:dLbl>
            <c:dLbl>
              <c:idx val="2"/>
              <c:layout>
                <c:manualLayout>
                  <c:x val="0.12898578626058602"/>
                  <c:y val="0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 formatCode="0">
                  <c:v>40</c:v>
                </c:pt>
                <c:pt idx="2" formatCode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2"/>
              <c:layout>
                <c:manualLayout>
                  <c:x val="0.13185236777918147"/>
                  <c:y val="-4.2780756669194335E-2"/>
                </c:manualLayout>
              </c:layout>
              <c:showVal val="1"/>
            </c:dLbl>
            <c:spPr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 formatCode="0">
                  <c:v>1100</c:v>
                </c:pt>
              </c:numCache>
            </c:numRef>
          </c:val>
        </c:ser>
        <c:shape val="box"/>
        <c:axId val="149369600"/>
        <c:axId val="149371136"/>
        <c:axId val="0"/>
      </c:bar3DChart>
      <c:catAx>
        <c:axId val="149369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9371136"/>
        <c:crosses val="autoZero"/>
        <c:auto val="1"/>
        <c:lblAlgn val="ctr"/>
        <c:lblOffset val="100"/>
      </c:catAx>
      <c:valAx>
        <c:axId val="149371136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909" baseline="0"/>
            </a:pPr>
            <a:endParaRPr lang="ru-RU"/>
          </a:p>
        </c:txPr>
        <c:crossAx val="149369600"/>
        <c:crosses val="autoZero"/>
        <c:crossBetween val="between"/>
      </c:valAx>
      <c:spPr>
        <a:noFill/>
        <a:ln w="25355">
          <a:noFill/>
        </a:ln>
      </c:spPr>
    </c:plotArea>
    <c:legend>
      <c:legendPos val="r"/>
      <c:layout>
        <c:manualLayout>
          <c:xMode val="edge"/>
          <c:yMode val="edge"/>
          <c:x val="0.41595906466525195"/>
          <c:y val="2.0460154138166983E-2"/>
          <c:w val="9.1409667021989466E-2"/>
          <c:h val="0.24219634832743409"/>
        </c:manualLayout>
      </c:layout>
      <c:txPr>
        <a:bodyPr/>
        <a:lstStyle/>
        <a:p>
          <a:pPr>
            <a:defRPr sz="909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36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1989792437123872"/>
          <c:y val="5.1699165165950051E-2"/>
          <c:w val="0.88295165394402064"/>
          <c:h val="0.7875647668393782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2016175621028465"/>
                  <c:y val="-7.6826510169583806E-2"/>
                </c:manualLayout>
              </c:layout>
              <c:showVal val="1"/>
            </c:dLbl>
            <c:dLbl>
              <c:idx val="1"/>
              <c:layout>
                <c:manualLayout>
                  <c:x val="0.12940496822645861"/>
                  <c:y val="-0.18705611386209836"/>
                </c:manualLayout>
              </c:layout>
              <c:showVal val="1"/>
            </c:dLbl>
            <c:dLbl>
              <c:idx val="2"/>
              <c:layout>
                <c:manualLayout>
                  <c:x val="0.11785095320624002"/>
                  <c:y val="-0.29728519152578081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1699</c:v>
                </c:pt>
                <c:pt idx="1">
                  <c:v>2155</c:v>
                </c:pt>
                <c:pt idx="2">
                  <c:v>2473</c:v>
                </c:pt>
              </c:numCache>
            </c:numRef>
          </c:val>
        </c:ser>
        <c:shape val="box"/>
        <c:axId val="149513728"/>
        <c:axId val="149515264"/>
        <c:axId val="0"/>
      </c:bar3DChart>
      <c:catAx>
        <c:axId val="149513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49515264"/>
        <c:crosses val="autoZero"/>
        <c:auto val="1"/>
        <c:lblAlgn val="ctr"/>
        <c:lblOffset val="100"/>
      </c:catAx>
      <c:valAx>
        <c:axId val="149515264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49513728"/>
        <c:crosses val="autoZero"/>
        <c:crossBetween val="between"/>
      </c:valAx>
      <c:spPr>
        <a:noFill/>
        <a:ln w="3636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7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7282211288196793"/>
          <c:y val="2.2960261202061089E-2"/>
          <c:w val="0.62717783457010656"/>
          <c:h val="0.6230729304399578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ННД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 первоночальный</c:v>
                </c:pt>
                <c:pt idx="2">
                  <c:v>на 16.11.2023</c:v>
                </c:pt>
                <c:pt idx="3">
                  <c:v>2024прогноз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144957</c:v>
                </c:pt>
                <c:pt idx="1">
                  <c:v>141195</c:v>
                </c:pt>
                <c:pt idx="2">
                  <c:v>141722</c:v>
                </c:pt>
                <c:pt idx="3">
                  <c:v>150112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Безвозместные поступления</c:v>
                </c:pt>
              </c:strCache>
            </c:strRef>
          </c:tx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 первоночальный</c:v>
                </c:pt>
                <c:pt idx="2">
                  <c:v>на 16.11.2023</c:v>
                </c:pt>
                <c:pt idx="3">
                  <c:v>2024прогноз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235256</c:v>
                </c:pt>
                <c:pt idx="1">
                  <c:v>313672</c:v>
                </c:pt>
                <c:pt idx="2">
                  <c:v>333660</c:v>
                </c:pt>
                <c:pt idx="3">
                  <c:v>285701</c:v>
                </c:pt>
              </c:numCache>
            </c:numRef>
          </c:val>
        </c:ser>
        <c:shape val="box"/>
        <c:axId val="140280576"/>
        <c:axId val="140282112"/>
        <c:axId val="0"/>
      </c:bar3DChart>
      <c:catAx>
        <c:axId val="140280576"/>
        <c:scaling>
          <c:orientation val="minMax"/>
        </c:scaling>
        <c:axPos val="b"/>
        <c:numFmt formatCode="General" sourceLinked="1"/>
        <c:majorTickMark val="none"/>
        <c:tickLblPos val="nextTo"/>
        <c:crossAx val="140282112"/>
        <c:crosses val="autoZero"/>
        <c:auto val="1"/>
        <c:lblAlgn val="ctr"/>
        <c:lblOffset val="100"/>
      </c:catAx>
      <c:valAx>
        <c:axId val="140282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028057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36423">
          <a:noFill/>
        </a:ln>
      </c:spPr>
    </c:plotArea>
    <c:plotVisOnly val="1"/>
    <c:dispBlanksAs val="gap"/>
  </c:chart>
  <c:txPr>
    <a:bodyPr/>
    <a:lstStyle/>
    <a:p>
      <a:pPr>
        <a:defRPr sz="1576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6692111959287536E-2"/>
          <c:y val="2.072538860103627E-2"/>
          <c:w val="0.88295165394402064"/>
          <c:h val="0.7875647668393782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0.10629693818602008"/>
                  <c:y val="-5.9633027522935957E-2"/>
                </c:manualLayout>
              </c:layout>
              <c:showVal val="1"/>
            </c:dLbl>
            <c:dLbl>
              <c:idx val="1"/>
              <c:layout>
                <c:manualLayout>
                  <c:x val="0.12478336221837102"/>
                  <c:y val="-0.18807339449541344"/>
                </c:manualLayout>
              </c:layout>
              <c:showVal val="1"/>
            </c:dLbl>
            <c:dLbl>
              <c:idx val="2"/>
              <c:layout>
                <c:manualLayout>
                  <c:x val="0.11322934719815136"/>
                  <c:y val="-0.2155963302752301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0</c:v>
                </c:pt>
                <c:pt idx="1">
                  <c:v>427</c:v>
                </c:pt>
                <c:pt idx="2">
                  <c:v>356</c:v>
                </c:pt>
              </c:numCache>
            </c:numRef>
          </c:val>
        </c:ser>
        <c:shape val="box"/>
        <c:axId val="155689728"/>
        <c:axId val="155691264"/>
        <c:axId val="0"/>
      </c:bar3DChart>
      <c:catAx>
        <c:axId val="155689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55691264"/>
        <c:crosses val="autoZero"/>
        <c:auto val="1"/>
        <c:lblAlgn val="ctr"/>
        <c:lblOffset val="100"/>
      </c:catAx>
      <c:valAx>
        <c:axId val="1556912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553" baseline="0"/>
            </a:pPr>
            <a:endParaRPr lang="ru-RU"/>
          </a:p>
        </c:txPr>
        <c:crossAx val="155689728"/>
        <c:crosses val="autoZero"/>
        <c:crossBetween val="between"/>
      </c:valAx>
      <c:spPr>
        <a:noFill/>
        <a:ln w="3636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796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9.213031870584526E-2"/>
          <c:y val="6.0201767652384178E-2"/>
          <c:w val="0.79287925558332673"/>
          <c:h val="0.7844768805495058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2814365238799009E-2"/>
                  <c:y val="1.0046959515629651E-2"/>
                </c:manualLayout>
              </c:layout>
              <c:showVal val="1"/>
            </c:dLbl>
            <c:dLbl>
              <c:idx val="1"/>
              <c:layout>
                <c:manualLayout>
                  <c:x val="0.14077540235804048"/>
                  <c:y val="3.6965120604080262E-2"/>
                </c:manualLayout>
              </c:layout>
              <c:showVal val="1"/>
            </c:dLbl>
            <c:dLbl>
              <c:idx val="2"/>
              <c:layout>
                <c:manualLayout>
                  <c:x val="0.1258357329499902"/>
                  <c:y val="1.665837252339834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2" formatCode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-8.4694950485188991E-2"/>
                  <c:y val="2.6978153169495912E-2"/>
                </c:manualLayout>
              </c:layout>
              <c:showVal val="1"/>
            </c:dLbl>
            <c:dLbl>
              <c:idx val="1"/>
              <c:layout>
                <c:manualLayout>
                  <c:x val="0.13226354537706494"/>
                  <c:y val="-1.690405437910773E-2"/>
                </c:manualLayout>
              </c:layout>
              <c:showVal val="1"/>
            </c:dLbl>
            <c:dLbl>
              <c:idx val="2"/>
              <c:layout>
                <c:manualLayout>
                  <c:x val="0.17359693820588523"/>
                  <c:y val="8.4760240219719767E-4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1">
                  <c:v>15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-0.10579032082623704"/>
                  <c:y val="-4.6546998653320633E-2"/>
                </c:manualLayout>
              </c:layout>
              <c:showVal val="1"/>
            </c:dLbl>
            <c:dLbl>
              <c:idx val="1"/>
              <c:layout>
                <c:manualLayout>
                  <c:x val="0.11676564121416762"/>
                  <c:y val="-0.12198932598039916"/>
                </c:manualLayout>
              </c:layout>
              <c:showVal val="1"/>
            </c:dLbl>
            <c:dLbl>
              <c:idx val="2"/>
              <c:layout>
                <c:manualLayout>
                  <c:x val="0.1258357329499902"/>
                  <c:y val="-3.9200254137882369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15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-9.9961539220586343E-2"/>
                  <c:y val="-7.925982341759457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282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0755960847110166"/>
                  <c:y val="-0.1751163132180838"/>
                </c:manualLayout>
              </c:layout>
              <c:showVal val="1"/>
            </c:dLbl>
            <c:dLbl>
              <c:idx val="2"/>
              <c:layout>
                <c:manualLayout>
                  <c:x val="0.14140419353724218"/>
                  <c:y val="-5.826088099228045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200</a:t>
                    </a:r>
                    <a:endParaRPr lang="en-US" sz="1200" dirty="0"/>
                  </a:p>
                </c:rich>
              </c:tx>
              <c:showVal val="1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282</c:v>
                </c:pt>
                <c:pt idx="1">
                  <c:v>100</c:v>
                </c:pt>
                <c:pt idx="2">
                  <c:v>200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dLbls>
            <c:dLbl>
              <c:idx val="1"/>
              <c:layout>
                <c:manualLayout>
                  <c:x val="0.12444655259695188"/>
                  <c:y val="-0.21377835268601691"/>
                </c:manualLayout>
              </c:layout>
              <c:showVal val="1"/>
            </c:dLbl>
            <c:dLbl>
              <c:idx val="2"/>
              <c:layout>
                <c:manualLayout>
                  <c:x val="0.16229972083669594"/>
                  <c:y val="-0.1016797211339532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smtClean="0"/>
                      <a:t>500</a:t>
                    </a:r>
                    <a:endParaRPr lang="en-US" sz="1200" dirty="0"/>
                  </a:p>
                </c:rich>
              </c:tx>
              <c:showVal val="1"/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Лист1!$F$2:$F$4</c:f>
              <c:numCache>
                <c:formatCode>0</c:formatCode>
                <c:ptCount val="3"/>
                <c:pt idx="1">
                  <c:v>446</c:v>
                </c:pt>
                <c:pt idx="2">
                  <c:v>500</c:v>
                </c:pt>
              </c:numCache>
            </c:numRef>
          </c:val>
        </c:ser>
        <c:gapWidth val="55"/>
        <c:gapDepth val="55"/>
        <c:shape val="box"/>
        <c:axId val="155901312"/>
        <c:axId val="155800704"/>
        <c:axId val="0"/>
      </c:bar3DChart>
      <c:catAx>
        <c:axId val="1559013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55800704"/>
        <c:crosses val="autoZero"/>
        <c:auto val="1"/>
        <c:lblAlgn val="ctr"/>
        <c:lblOffset val="100"/>
      </c:catAx>
      <c:valAx>
        <c:axId val="1558007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814" baseline="0"/>
            </a:pPr>
            <a:endParaRPr lang="ru-RU"/>
          </a:p>
        </c:txPr>
        <c:crossAx val="155901312"/>
        <c:crosses val="autoZero"/>
        <c:crossBetween val="between"/>
      </c:valAx>
      <c:spPr>
        <a:noFill/>
        <a:ln w="31663">
          <a:noFill/>
        </a:ln>
      </c:spPr>
    </c:plotArea>
    <c:legend>
      <c:legendPos val="r"/>
    </c:legend>
    <c:plotVisOnly val="1"/>
    <c:dispBlanksAs val="gap"/>
  </c:chart>
  <c:spPr>
    <a:noFill/>
    <a:ln>
      <a:noFill/>
    </a:ln>
  </c:spPr>
  <c:txPr>
    <a:bodyPr/>
    <a:lstStyle/>
    <a:p>
      <a:pPr>
        <a:defRPr sz="1465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2130850752566098E-2"/>
                  <c:y val="4.5845164634679856E-3"/>
                </c:manualLayout>
              </c:layout>
              <c:showVal val="1"/>
            </c:dLbl>
            <c:dLbl>
              <c:idx val="1"/>
              <c:layout>
                <c:manualLayout>
                  <c:x val="0.10876788342907402"/>
                  <c:y val="5.0429681098147064E-2"/>
                </c:manualLayout>
              </c:layout>
              <c:showVal val="1"/>
            </c:dLbl>
            <c:dLbl>
              <c:idx val="2"/>
              <c:layout>
                <c:manualLayout>
                  <c:x val="0.13540491610558192"/>
                  <c:y val="4.1260648171211105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15131</c:v>
                </c:pt>
                <c:pt idx="1">
                  <c:v>8967</c:v>
                </c:pt>
                <c:pt idx="2">
                  <c:v>10942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8.2130850752566098E-2"/>
                  <c:y val="-9.6274845732826325E-2"/>
                </c:manualLayout>
              </c:layout>
              <c:showVal val="1"/>
            </c:dLbl>
            <c:dLbl>
              <c:idx val="1"/>
              <c:layout>
                <c:manualLayout>
                  <c:x val="0.14650350493711459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0.13540491610558192"/>
                  <c:y val="9.1690329269358325E-3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31180</c:v>
                </c:pt>
                <c:pt idx="1">
                  <c:v>103682</c:v>
                </c:pt>
                <c:pt idx="2">
                  <c:v>18170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-9.32296143677777E-2"/>
                  <c:y val="-4.5845164634679015E-3"/>
                </c:manualLayout>
              </c:layout>
              <c:showVal val="1"/>
            </c:dLbl>
            <c:dLbl>
              <c:idx val="1"/>
              <c:layout>
                <c:manualLayout>
                  <c:x val="0.1287456579364549"/>
                  <c:y val="1.8338065853871606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1">
                  <c:v>4040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-9.32296143677777E-2"/>
                  <c:y val="-7.7936779878954324E-2"/>
                </c:manualLayout>
              </c:layout>
              <c:showVal val="1"/>
            </c:dLbl>
            <c:dLbl>
              <c:idx val="1"/>
              <c:layout>
                <c:manualLayout>
                  <c:x val="0.13096541065949782"/>
                  <c:y val="-3.6676131707743302E-2"/>
                </c:manualLayout>
              </c:layout>
              <c:showVal val="1"/>
            </c:dLbl>
            <c:dLbl>
              <c:idx val="2"/>
              <c:layout>
                <c:manualLayout>
                  <c:x val="0.12208639976732795"/>
                  <c:y val="-7.3352263415486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613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prstClr val="white"/>
              </a:solidFill>
              <a:ln>
                <a:solidFill>
                  <a:prstClr val="black"/>
                </a:solidFill>
              </a:ln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1">
                  <c:v>3176</c:v>
                </c:pt>
                <c:pt idx="2">
                  <c:v>613</c:v>
                </c:pt>
              </c:numCache>
            </c:numRef>
          </c:val>
        </c:ser>
        <c:dLbls>
          <c:showVal val="1"/>
        </c:dLbls>
        <c:gapWidth val="75"/>
        <c:shape val="box"/>
        <c:axId val="156249088"/>
        <c:axId val="156275456"/>
        <c:axId val="0"/>
      </c:bar3DChart>
      <c:catAx>
        <c:axId val="156249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56275456"/>
        <c:crosses val="autoZero"/>
        <c:auto val="1"/>
        <c:lblAlgn val="ctr"/>
        <c:lblOffset val="100"/>
      </c:catAx>
      <c:valAx>
        <c:axId val="156275456"/>
        <c:scaling>
          <c:orientation val="minMax"/>
        </c:scaling>
        <c:axPos val="l"/>
        <c:numFmt formatCode="0" sourceLinked="1"/>
        <c:majorTickMark val="none"/>
        <c:tickLblPos val="nextTo"/>
        <c:txPr>
          <a:bodyPr/>
          <a:lstStyle/>
          <a:p>
            <a:pPr>
              <a:defRPr sz="1007" baseline="0"/>
            </a:pPr>
            <a:endParaRPr lang="ru-RU"/>
          </a:p>
        </c:txPr>
        <c:crossAx val="156249088"/>
        <c:crosses val="autoZero"/>
        <c:crossBetween val="between"/>
      </c:valAx>
      <c:spPr>
        <a:noFill/>
        <a:ln w="28140">
          <a:noFill/>
        </a:ln>
      </c:spPr>
    </c:plotArea>
    <c:legend>
      <c:legendPos val="b"/>
      <c:txPr>
        <a:bodyPr/>
        <a:lstStyle/>
        <a:p>
          <a:pPr>
            <a:defRPr sz="1007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14"/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  <c:pt idx="7">
                  <c:v>2024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hape val="box"/>
        <c:axId val="156615424"/>
        <c:axId val="156616960"/>
        <c:axId val="0"/>
      </c:bar3DChart>
      <c:catAx>
        <c:axId val="156615424"/>
        <c:scaling>
          <c:orientation val="minMax"/>
        </c:scaling>
        <c:axPos val="b"/>
        <c:numFmt formatCode="General" sourceLinked="1"/>
        <c:tickLblPos val="nextTo"/>
        <c:crossAx val="156616960"/>
        <c:crosses val="autoZero"/>
        <c:auto val="1"/>
        <c:lblAlgn val="ctr"/>
        <c:lblOffset val="100"/>
      </c:catAx>
      <c:valAx>
        <c:axId val="156616960"/>
        <c:scaling>
          <c:orientation val="minMax"/>
        </c:scaling>
        <c:axPos val="l"/>
        <c:majorGridlines/>
        <c:numFmt formatCode="General" sourceLinked="1"/>
        <c:tickLblPos val="nextTo"/>
        <c:crossAx val="156615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прогноз 2024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139765632"/>
        <c:axId val="139767168"/>
        <c:axId val="0"/>
      </c:bar3DChart>
      <c:catAx>
        <c:axId val="139765632"/>
        <c:scaling>
          <c:orientation val="minMax"/>
        </c:scaling>
        <c:axPos val="b"/>
        <c:numFmt formatCode="General" sourceLinked="1"/>
        <c:tickLblPos val="nextTo"/>
        <c:crossAx val="139767168"/>
        <c:crosses val="autoZero"/>
        <c:auto val="1"/>
        <c:lblAlgn val="ctr"/>
        <c:lblOffset val="100"/>
        <c:tickLblSkip val="1"/>
      </c:catAx>
      <c:valAx>
        <c:axId val="139767168"/>
        <c:scaling>
          <c:orientation val="minMax"/>
        </c:scaling>
        <c:axPos val="l"/>
        <c:majorGridlines/>
        <c:numFmt formatCode="General" sourceLinked="1"/>
        <c:tickLblPos val="nextTo"/>
        <c:crossAx val="139765632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9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4101034116376638"/>
          <c:y val="1.6883767583436553E-2"/>
          <c:w val="0.63558010443098167"/>
          <c:h val="0.615475749956798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dLbls>
            <c:dLbl>
              <c:idx val="0"/>
              <c:layout>
                <c:manualLayout>
                  <c:x val="5.7733308482250417E-2"/>
                  <c:y val="6.6809137340416103E-2"/>
                </c:manualLayout>
              </c:layout>
              <c:showVal val="1"/>
            </c:dLbl>
            <c:dLbl>
              <c:idx val="1"/>
              <c:layout>
                <c:manualLayout>
                  <c:x val="5.6421187834926924E-2"/>
                  <c:y val="6.1190497669211932E-2"/>
                </c:manualLayout>
              </c:layout>
              <c:showVal val="1"/>
            </c:dLbl>
            <c:dLbl>
              <c:idx val="2"/>
              <c:layout>
                <c:manualLayout>
                  <c:x val="5.5109067187602764E-2"/>
                  <c:y val="6.1629626710935567E-2"/>
                </c:manualLayout>
              </c:layout>
              <c:showVal val="1"/>
            </c:dLbl>
            <c:dLbl>
              <c:idx val="3"/>
              <c:layout>
                <c:manualLayout>
                  <c:x val="6.8230273660841403E-2"/>
                  <c:y val="8.9219235130876526E-2"/>
                </c:manualLayout>
              </c:layout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2023 -на 01.01.2023</c:v>
                </c:pt>
                <c:pt idx="2">
                  <c:v>2023- на 16.11.2023</c:v>
                </c:pt>
                <c:pt idx="3">
                  <c:v>2024-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97556</c:v>
                </c:pt>
                <c:pt idx="1">
                  <c:v>92629</c:v>
                </c:pt>
                <c:pt idx="2">
                  <c:v>92629</c:v>
                </c:pt>
                <c:pt idx="3">
                  <c:v>94424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и земельный налог</c:v>
                </c:pt>
              </c:strCache>
            </c:strRef>
          </c:tx>
          <c:dLbls>
            <c:dLbl>
              <c:idx val="0"/>
              <c:layout>
                <c:manualLayout>
                  <c:x val="6.0673285264947106E-2"/>
                  <c:y val="4.2422354001258801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34594360484777E-2"/>
                  <c:y val="3.2846886884437342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5637841476815664E-2"/>
                  <c:y val="2.3953875724234602E-2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9823299708606767E-2"/>
                  <c:y val="3.9506060188156692E-3"/>
                </c:manualLayout>
              </c:layout>
              <c:spPr>
                <a:solidFill>
                  <a:schemeClr val="bg1">
                    <a:lumMod val="95000"/>
                  </a:scheme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2023 -на 01.01.2023</c:v>
                </c:pt>
                <c:pt idx="2">
                  <c:v>2023- на 16.11.2023</c:v>
                </c:pt>
                <c:pt idx="3">
                  <c:v>2024-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17092</c:v>
                </c:pt>
                <c:pt idx="1">
                  <c:v>17895</c:v>
                </c:pt>
                <c:pt idx="2">
                  <c:v>17895</c:v>
                </c:pt>
                <c:pt idx="3">
                  <c:v>18169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dLbls>
            <c:dLbl>
              <c:idx val="0"/>
              <c:layout>
                <c:manualLayout>
                  <c:x val="6.0087996802972485E-2"/>
                  <c:y val="9.2016630565109527E-3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2270547292753856E-2"/>
                  <c:y val="1.8142371822190419E-3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7648588881399475E-2"/>
                  <c:y val="1.4628475401342525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795717899434625E-2"/>
                  <c:y val="-1.1207900382514065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2023 -на 01.01.2023</c:v>
                </c:pt>
                <c:pt idx="2">
                  <c:v>2023- на 16.11.2023</c:v>
                </c:pt>
                <c:pt idx="3">
                  <c:v>2024- прогноз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15049</c:v>
                </c:pt>
                <c:pt idx="1">
                  <c:v>14295</c:v>
                </c:pt>
                <c:pt idx="2">
                  <c:v>14295</c:v>
                </c:pt>
                <c:pt idx="3">
                  <c:v>16905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использования и продажи имущества, прочие доходы</c:v>
                </c:pt>
              </c:strCache>
            </c:strRef>
          </c:tx>
          <c:dLbls>
            <c:dLbl>
              <c:idx val="0"/>
              <c:layout>
                <c:manualLayout>
                  <c:x val="6.0673285264947106E-2"/>
                  <c:y val="-2.4630283071463598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1618103049616414E-2"/>
                  <c:y val="-3.0141775947756612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6949962124139386E-2"/>
                  <c:y val="-1.5363467850949818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2447644319840401E-2"/>
                  <c:y val="-2.8159947142768212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2023 -на 01.01.2023</c:v>
                </c:pt>
                <c:pt idx="2">
                  <c:v>2023- на 16.11.2023</c:v>
                </c:pt>
                <c:pt idx="3">
                  <c:v>2024- прогноз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10216</c:v>
                </c:pt>
                <c:pt idx="1">
                  <c:v>9539</c:v>
                </c:pt>
                <c:pt idx="2">
                  <c:v>10066</c:v>
                </c:pt>
                <c:pt idx="3">
                  <c:v>10120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совокупный доход</c:v>
                </c:pt>
              </c:strCache>
            </c:strRef>
          </c:tx>
          <c:dLbls>
            <c:dLbl>
              <c:idx val="0"/>
              <c:layout>
                <c:manualLayout>
                  <c:x val="5.771274848155613E-2"/>
                  <c:y val="-4.9173638985119512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34266350986281E-2"/>
                  <c:y val="-6.2311391397909914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7648485564813279E-2"/>
                  <c:y val="-5.1702476162430434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6.0864627582967033E-2"/>
                  <c:y val="-5.7688871284555271E-2"/>
                </c:manualLayout>
              </c:layout>
              <c:spPr>
                <a:solidFill>
                  <a:sysClr val="window" lastClr="FFFFFF">
                    <a:lumMod val="95000"/>
                  </a:sysClr>
                </a:solidFill>
                <a:ln>
                  <a:solidFill>
                    <a:sysClr val="windowText" lastClr="000000">
                      <a:lumMod val="50000"/>
                      <a:lumOff val="50000"/>
                    </a:sysClr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showVal val="1"/>
          </c:dLbls>
          <c:cat>
            <c:strRef>
              <c:f>Лист1!$A$2:$A$5</c:f>
              <c:strCache>
                <c:ptCount val="4"/>
                <c:pt idx="0">
                  <c:v>2022 - факт</c:v>
                </c:pt>
                <c:pt idx="1">
                  <c:v>2023 -на 01.01.2023</c:v>
                </c:pt>
                <c:pt idx="2">
                  <c:v>2023- на 16.11.2023</c:v>
                </c:pt>
                <c:pt idx="3">
                  <c:v>2024- прогноз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5044</c:v>
                </c:pt>
                <c:pt idx="1">
                  <c:v>6837</c:v>
                </c:pt>
                <c:pt idx="2">
                  <c:v>6837</c:v>
                </c:pt>
                <c:pt idx="3">
                  <c:v>10494</c:v>
                </c:pt>
              </c:numCache>
            </c:numRef>
          </c:val>
        </c:ser>
        <c:shape val="box"/>
        <c:axId val="142692352"/>
        <c:axId val="142693888"/>
        <c:axId val="0"/>
      </c:bar3DChart>
      <c:catAx>
        <c:axId val="142692352"/>
        <c:scaling>
          <c:orientation val="minMax"/>
        </c:scaling>
        <c:axPos val="b"/>
        <c:numFmt formatCode="General" sourceLinked="1"/>
        <c:majorTickMark val="none"/>
        <c:tickLblPos val="nextTo"/>
        <c:crossAx val="142693888"/>
        <c:crosses val="autoZero"/>
        <c:auto val="1"/>
        <c:lblAlgn val="ctr"/>
        <c:lblOffset val="100"/>
      </c:catAx>
      <c:valAx>
        <c:axId val="142693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269235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39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54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2645994101310883E-3"/>
          <c:y val="0.1345707468384634"/>
          <c:w val="0.68342857142858326"/>
          <c:h val="0.865429234338761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734864853519393"/>
                  <c:y val="-6.2660617687354161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2.0239298740740212E-2"/>
                  <c:y val="9.5380298689461893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0.17821409404010402"/>
                  <c:y val="-0.2117978204654776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0.10563709992654292"/>
                  <c:y val="4.6664729144641932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5.2605266246695384E-2"/>
                  <c:y val="0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1.9594750235670602E-2"/>
                  <c:y val="-6.0724428819840776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16620313481279186"/>
                  <c:y val="-0.19605212112001216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24594317960058695"/>
                  <c:y val="-2.809118085301629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8.5174230855631E-2"/>
                  <c:y val="-2.9431670575039985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0.17598790436945641"/>
                  <c:y val="9.5559532331187906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0"/>
              <c:layout>
                <c:manualLayout>
                  <c:x val="0.16090142605762328"/>
                  <c:y val="2.0327368169887849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Госпошлина</c:v>
                </c:pt>
                <c:pt idx="1">
                  <c:v>Налоги на совокупный доход</c:v>
                </c:pt>
                <c:pt idx="2">
                  <c:v>Налог на доходы физических лиц</c:v>
                </c:pt>
                <c:pt idx="3">
                  <c:v>Доходы от оказания платных услуг и компенсации затрат государства</c:v>
                </c:pt>
                <c:pt idx="4">
                  <c:v>Доходы от использования и продажи имущества</c:v>
                </c:pt>
                <c:pt idx="5">
                  <c:v>налог на имущество и зем.налог</c:v>
                </c:pt>
                <c:pt idx="6">
                  <c:v>Штрафы</c:v>
                </c:pt>
                <c:pt idx="7">
                  <c:v>Прочие</c:v>
                </c:pt>
                <c:pt idx="8">
                  <c:v>Акцизы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1002</c:v>
                </c:pt>
                <c:pt idx="1">
                  <c:v>10494</c:v>
                </c:pt>
                <c:pt idx="2">
                  <c:v>94424</c:v>
                </c:pt>
                <c:pt idx="3">
                  <c:v>2318</c:v>
                </c:pt>
                <c:pt idx="4">
                  <c:v>5204</c:v>
                </c:pt>
                <c:pt idx="5">
                  <c:v>18169</c:v>
                </c:pt>
                <c:pt idx="6">
                  <c:v>698</c:v>
                </c:pt>
                <c:pt idx="7">
                  <c:v>898</c:v>
                </c:pt>
                <c:pt idx="8">
                  <c:v>16905</c:v>
                </c:pt>
              </c:numCache>
            </c:numRef>
          </c:val>
        </c:ser>
      </c:pie3DChart>
      <c:spPr>
        <a:noFill/>
        <a:ln w="25338">
          <a:noFill/>
        </a:ln>
      </c:spPr>
    </c:plotArea>
    <c:plotVisOnly val="1"/>
    <c:dispBlanksAs val="zero"/>
  </c:chart>
  <c:txPr>
    <a:bodyPr/>
    <a:lstStyle/>
    <a:p>
      <a:pPr>
        <a:defRPr sz="11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1576193643823763"/>
          <c:y val="2.7237124219808482E-2"/>
          <c:w val="0.76343163295686089"/>
          <c:h val="0.6972233925758657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Социальные 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6176250933532433E-2"/>
                  <c:y val="4.4631067123544034E-3"/>
                </c:manualLayout>
              </c:layout>
              <c:showVal val="1"/>
            </c:dLbl>
            <c:dLbl>
              <c:idx val="1"/>
              <c:layout>
                <c:manualLayout>
                  <c:x val="6.2733383121734015E-2"/>
                  <c:y val="-1.1157766780885882E-2"/>
                </c:manualLayout>
              </c:layout>
              <c:showVal val="1"/>
            </c:dLbl>
            <c:dLbl>
              <c:idx val="2"/>
              <c:layout>
                <c:manualLayout>
                  <c:x val="7.1695294996265882E-2"/>
                  <c:y val="1.5620873493240494E-2"/>
                </c:manualLayout>
              </c:layout>
              <c:showVal val="1"/>
            </c:dLbl>
            <c:dLbl>
              <c:idx val="3"/>
              <c:layout>
                <c:manualLayout>
                  <c:x val="8.5138045197676246E-2"/>
                  <c:y val="-8.9262134247087097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.факт</c:v>
                </c:pt>
                <c:pt idx="1">
                  <c:v>2023- на 01.01.2023</c:v>
                </c:pt>
                <c:pt idx="2">
                  <c:v>2023 - на 16.11.2023</c:v>
                </c:pt>
                <c:pt idx="3">
                  <c:v>2024-  Прогноз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237354</c:v>
                </c:pt>
                <c:pt idx="1">
                  <c:v>233217</c:v>
                </c:pt>
                <c:pt idx="2">
                  <c:v>250219</c:v>
                </c:pt>
                <c:pt idx="3">
                  <c:v>267680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8728984493069809E-2"/>
                  <c:y val="2.5280688119684355E-2"/>
                </c:manualLayout>
              </c:layout>
              <c:showVal val="1"/>
            </c:dLbl>
            <c:dLbl>
              <c:idx val="1"/>
              <c:layout>
                <c:manualLayout>
                  <c:x val="6.5286116681269948E-2"/>
                  <c:y val="2.6778640274126252E-2"/>
                </c:manualLayout>
              </c:layout>
              <c:showVal val="1"/>
            </c:dLbl>
            <c:dLbl>
              <c:idx val="2"/>
              <c:layout>
                <c:manualLayout>
                  <c:x val="6.8256719963775997E-2"/>
                  <c:y val="-2.4459230486604302E-4"/>
                </c:manualLayout>
              </c:layout>
              <c:showVal val="1"/>
            </c:dLbl>
            <c:dLbl>
              <c:idx val="3"/>
              <c:layout>
                <c:manualLayout>
                  <c:x val="8.9100927357941367E-2"/>
                  <c:y val="2.0328572510460666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.факт</c:v>
                </c:pt>
                <c:pt idx="1">
                  <c:v>2023- на 01.01.2023</c:v>
                </c:pt>
                <c:pt idx="2">
                  <c:v>2023 - на 16.11.2023</c:v>
                </c:pt>
                <c:pt idx="3">
                  <c:v>2024-  Прогноз</c:v>
                </c:pt>
              </c:strCache>
            </c:strRef>
          </c:cat>
          <c:val>
            <c:numRef>
              <c:f>Лист1!$C$2:$C$5</c:f>
              <c:numCache>
                <c:formatCode>0</c:formatCode>
                <c:ptCount val="4"/>
                <c:pt idx="0">
                  <c:v>52125</c:v>
                </c:pt>
                <c:pt idx="1">
                  <c:v>53723</c:v>
                </c:pt>
                <c:pt idx="2">
                  <c:v>59105</c:v>
                </c:pt>
                <c:pt idx="3">
                  <c:v>62081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8.2501925870170065E-2"/>
                  <c:y val="8.9262134247087097E-3"/>
                </c:manualLayout>
              </c:layout>
              <c:showVal val="1"/>
            </c:dLbl>
            <c:dLbl>
              <c:idx val="1"/>
              <c:layout>
                <c:manualLayout>
                  <c:x val="6.904235738269833E-2"/>
                  <c:y val="6.9392523733977389E-3"/>
                </c:manualLayout>
              </c:layout>
              <c:showVal val="1"/>
            </c:dLbl>
            <c:dLbl>
              <c:idx val="2"/>
              <c:layout>
                <c:manualLayout>
                  <c:x val="7.212986539490629E-2"/>
                  <c:y val="-1.2655894648190349E-2"/>
                </c:manualLayout>
              </c:layout>
              <c:showVal val="1"/>
            </c:dLbl>
            <c:dLbl>
              <c:idx val="3"/>
              <c:layout>
                <c:manualLayout>
                  <c:x val="9.2840349773306227E-2"/>
                  <c:y val="-8.1926122229733066E-3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47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.факт</c:v>
                </c:pt>
                <c:pt idx="1">
                  <c:v>2023- на 01.01.2023</c:v>
                </c:pt>
                <c:pt idx="2">
                  <c:v>2023 - на 16.11.2023</c:v>
                </c:pt>
                <c:pt idx="3">
                  <c:v>2024-  Прогноз</c:v>
                </c:pt>
              </c:strCache>
            </c:strRef>
          </c:cat>
          <c:val>
            <c:numRef>
              <c:f>Лист1!$D$2:$D$5</c:f>
              <c:numCache>
                <c:formatCode>0</c:formatCode>
                <c:ptCount val="4"/>
                <c:pt idx="0">
                  <c:v>52675</c:v>
                </c:pt>
                <c:pt idx="1">
                  <c:v>61019</c:v>
                </c:pt>
                <c:pt idx="2">
                  <c:v>70706</c:v>
                </c:pt>
                <c:pt idx="3">
                  <c:v>70648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жкх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7.8728984493069809E-2"/>
                  <c:y val="-1.0913174476019865E-2"/>
                </c:manualLayout>
              </c:layout>
              <c:showVal val="1"/>
            </c:dLbl>
            <c:dLbl>
              <c:idx val="1"/>
              <c:layout>
                <c:manualLayout>
                  <c:x val="6.5252597719534511E-2"/>
                  <c:y val="-2.4302494613082763E-2"/>
                </c:manualLayout>
              </c:layout>
              <c:showVal val="1"/>
            </c:dLbl>
            <c:dLbl>
              <c:idx val="2"/>
              <c:layout>
                <c:manualLayout>
                  <c:x val="6.9750371942865749E-2"/>
                  <c:y val="-1.3634088154791779E-2"/>
                </c:manualLayout>
              </c:layout>
              <c:showVal val="1"/>
            </c:dLbl>
            <c:dLbl>
              <c:idx val="3"/>
              <c:layout>
                <c:manualLayout>
                  <c:x val="8.9100927357941367E-2"/>
                  <c:y val="-2.9499553952898033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.факт</c:v>
                </c:pt>
                <c:pt idx="1">
                  <c:v>2023- на 01.01.2023</c:v>
                </c:pt>
                <c:pt idx="2">
                  <c:v>2023 - на 16.11.2023</c:v>
                </c:pt>
                <c:pt idx="3">
                  <c:v>2024-  Прогноз</c:v>
                </c:pt>
              </c:strCache>
            </c:strRef>
          </c:cat>
          <c:val>
            <c:numRef>
              <c:f>Лист1!$E$2:$E$5</c:f>
              <c:numCache>
                <c:formatCode>0</c:formatCode>
                <c:ptCount val="4"/>
                <c:pt idx="0">
                  <c:v>46311</c:v>
                </c:pt>
                <c:pt idx="1">
                  <c:v>103799</c:v>
                </c:pt>
                <c:pt idx="2">
                  <c:v>113522</c:v>
                </c:pt>
                <c:pt idx="3">
                  <c:v>29968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оборона, безопасность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25400"/>
              <a:bevelB w="25400"/>
            </a:sp3d>
          </c:spPr>
          <c:dLbls>
            <c:dLbl>
              <c:idx val="0"/>
              <c:layout>
                <c:manualLayout>
                  <c:x val="8.1008273891081076E-2"/>
                  <c:y val="-5.5269250969451789E-2"/>
                </c:manualLayout>
              </c:layout>
              <c:showVal val="1"/>
            </c:dLbl>
            <c:dLbl>
              <c:idx val="1"/>
              <c:layout>
                <c:manualLayout>
                  <c:x val="7.6510617278142734E-2"/>
                  <c:y val="-7.2387900904272107E-2"/>
                </c:manualLayout>
              </c:layout>
              <c:showVal val="1"/>
            </c:dLbl>
            <c:dLbl>
              <c:idx val="2"/>
              <c:layout>
                <c:manualLayout>
                  <c:x val="7.5067067326068992E-2"/>
                  <c:y val="-3.7936407055012042E-2"/>
                </c:manualLayout>
              </c:layout>
              <c:showVal val="1"/>
            </c:dLbl>
            <c:dLbl>
              <c:idx val="3"/>
              <c:layout>
                <c:manualLayout>
                  <c:x val="8.5422309515268968E-2"/>
                  <c:y val="-5.7500628612766412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2022 - .факт</c:v>
                </c:pt>
                <c:pt idx="1">
                  <c:v>2023- на 01.01.2023</c:v>
                </c:pt>
                <c:pt idx="2">
                  <c:v>2023 - на 16.11.2023</c:v>
                </c:pt>
                <c:pt idx="3">
                  <c:v>2024-  Прогноз</c:v>
                </c:pt>
              </c:strCache>
            </c:strRef>
          </c:cat>
          <c:val>
            <c:numRef>
              <c:f>Лист1!$F$2:$F$5</c:f>
              <c:numCache>
                <c:formatCode>0</c:formatCode>
                <c:ptCount val="4"/>
                <c:pt idx="0">
                  <c:v>5358</c:v>
                </c:pt>
                <c:pt idx="1">
                  <c:v>5109</c:v>
                </c:pt>
                <c:pt idx="2">
                  <c:v>5482</c:v>
                </c:pt>
                <c:pt idx="3">
                  <c:v>7436</c:v>
                </c:pt>
              </c:numCache>
            </c:numRef>
          </c:val>
        </c:ser>
        <c:shape val="box"/>
        <c:axId val="143317248"/>
        <c:axId val="143204352"/>
        <c:axId val="0"/>
      </c:bar3DChart>
      <c:catAx>
        <c:axId val="143317248"/>
        <c:scaling>
          <c:orientation val="minMax"/>
        </c:scaling>
        <c:axPos val="b"/>
        <c:numFmt formatCode="General" sourceLinked="1"/>
        <c:tickLblPos val="nextTo"/>
        <c:crossAx val="143204352"/>
        <c:crosses val="autoZero"/>
        <c:auto val="1"/>
        <c:lblAlgn val="ctr"/>
        <c:lblOffset val="100"/>
      </c:catAx>
      <c:valAx>
        <c:axId val="143204352"/>
        <c:scaling>
          <c:orientation val="minMax"/>
        </c:scaling>
        <c:axPos val="l"/>
        <c:majorGridlines/>
        <c:numFmt formatCode="0" sourceLinked="1"/>
        <c:tickLblPos val="nextTo"/>
        <c:crossAx val="143317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47" baseline="0"/>
            </a:pPr>
            <a:endParaRPr lang="ru-RU"/>
          </a:p>
        </c:txPr>
      </c:dTable>
      <c:spPr>
        <a:noFill/>
        <a:ln w="316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371" baseline="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0.10596189516872015"/>
          <c:y val="0.19398297940030224"/>
          <c:w val="0.60409481576114366"/>
          <c:h val="0.805973753280840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Lbls>
            <c:dLbl>
              <c:idx val="0"/>
              <c:layout>
                <c:manualLayout>
                  <c:x val="-3.9047206825434416E-2"/>
                  <c:y val="-0.239348435418293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2.9184473638719288E-2"/>
                  <c:y val="0.13841167083592129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3.1040457470129668E-2"/>
                  <c:y val="-1.3486602121461095E-2"/>
                </c:manualLayout>
              </c:layout>
              <c:tx>
                <c:rich>
                  <a:bodyPr/>
                  <a:lstStyle/>
                  <a:p>
                    <a:endParaRPr lang="ru-RU" sz="1200" dirty="0" smtClean="0"/>
                  </a:p>
                  <a:p>
                    <a:r>
                      <a:rPr lang="ru-RU" sz="1200" dirty="0" smtClean="0"/>
                      <a:t>Социальная </a:t>
                    </a:r>
                  </a:p>
                  <a:p>
                    <a:r>
                      <a:rPr lang="ru-RU" sz="1200" dirty="0" smtClean="0"/>
                      <a:t>политика</a:t>
                    </a:r>
                    <a:r>
                      <a:rPr lang="ru-RU" sz="1200" dirty="0"/>
                      <a:t>
</a:t>
                    </a:r>
                    <a:r>
                      <a:rPr lang="ru-RU" sz="1200" dirty="0" smtClean="0"/>
                      <a:t>4806</a:t>
                    </a:r>
                    <a:r>
                      <a:rPr lang="ru-RU" sz="1200" dirty="0"/>
                      <a:t>
3%</a:t>
                    </a:r>
                  </a:p>
                </c:rich>
              </c:tx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5.1624702427110467E-2"/>
                  <c:y val="-0.26648735308115801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1.3632693400714295E-2"/>
                  <c:y val="-0.191515308214609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0.17667530703834042"/>
                  <c:y val="-0.12218678310933546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0.20847222290114736"/>
                  <c:y val="-6.6160002173830695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0.15224255640053344"/>
                  <c:y val="-9.7396261340561882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6.5220956063865576E-2"/>
                  <c:y val="9.8913414017584968E-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4.8500437054974114E-3"/>
                  <c:y val="0.10529533630972475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ФКС</c:v>
                </c:pt>
                <c:pt idx="4">
                  <c:v>СМИ</c:v>
                </c:pt>
                <c:pt idx="5">
                  <c:v>Общегосударственные вопросы</c:v>
                </c:pt>
                <c:pt idx="6">
                  <c:v>Национальная безопасность</c:v>
                </c:pt>
                <c:pt idx="7">
                  <c:v>Национальная экономика</c:v>
                </c:pt>
                <c:pt idx="8">
                  <c:v>ЖКХ</c:v>
                </c:pt>
                <c:pt idx="9">
                  <c:v>нац.оборона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213444</c:v>
                </c:pt>
                <c:pt idx="1">
                  <c:v>46884</c:v>
                </c:pt>
                <c:pt idx="2">
                  <c:v>4806</c:v>
                </c:pt>
                <c:pt idx="3">
                  <c:v>603</c:v>
                </c:pt>
                <c:pt idx="4">
                  <c:v>1942</c:v>
                </c:pt>
                <c:pt idx="5">
                  <c:v>62082</c:v>
                </c:pt>
                <c:pt idx="6">
                  <c:v>6672</c:v>
                </c:pt>
                <c:pt idx="7">
                  <c:v>70648</c:v>
                </c:pt>
                <c:pt idx="8">
                  <c:v>29968</c:v>
                </c:pt>
                <c:pt idx="9">
                  <c:v>764</c:v>
                </c:pt>
              </c:numCache>
            </c:numRef>
          </c:val>
        </c:ser>
      </c:pie3DChart>
      <c:spPr>
        <a:noFill/>
        <a:ln w="36393">
          <a:noFill/>
        </a:ln>
      </c:spPr>
    </c:plotArea>
    <c:plotVisOnly val="1"/>
    <c:dispBlanksAs val="zero"/>
  </c:chart>
  <c:txPr>
    <a:bodyPr/>
    <a:lstStyle/>
    <a:p>
      <a:pPr>
        <a:defRPr sz="1719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0.1341805430324727"/>
          <c:y val="0.19398287615413379"/>
          <c:w val="0.60409481576114388"/>
          <c:h val="0.805973753280840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0.1725921648286064"/>
                  <c:y val="-0.2752333195907917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3.6374550113340995E-2"/>
                  <c:y val="8.9105360549958917E-3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1.9860115745133487E-2"/>
                  <c:y val="-0.11476677628740581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3.3852651814944658E-2"/>
                  <c:y val="-0.10651012953144326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4"/>
              <c:delete val="1"/>
            </c:dLbl>
            <c:dLbl>
              <c:idx val="5"/>
              <c:layout>
                <c:manualLayout>
                  <c:x val="-0.18170088375315349"/>
                  <c:y val="-3.5375794590552172E-2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-9.6288743356964371E-2"/>
                  <c:y val="-0.16661617081659474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7"/>
              <c:delete val="1"/>
            </c:dLbl>
            <c:dLbl>
              <c:idx val="8"/>
              <c:layout>
                <c:manualLayout>
                  <c:x val="-4.0598896408416893E-2"/>
                  <c:y val="-0.18284163798310626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9"/>
              <c:layout>
                <c:manualLayout>
                  <c:x val="3.1657600423768008E-2"/>
                  <c:y val="-0.19385229005071958"/>
                </c:manualLayout>
              </c:layout>
              <c:dLblPos val="bestFit"/>
              <c:showVal val="1"/>
              <c:showCatName val="1"/>
              <c:showPercent val="1"/>
              <c:separator>
</c:separator>
            </c:dLbl>
            <c:dLbl>
              <c:idx val="10"/>
              <c:delete val="1"/>
            </c:dLbl>
            <c:dLbl>
              <c:idx val="11"/>
              <c:layout>
                <c:manualLayout>
                  <c:x val="0.12847038758132986"/>
                  <c:y val="-9.7242543073279702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2"/>
              <c:layout>
                <c:manualLayout>
                  <c:x val="0.15268538841011178"/>
                  <c:y val="5.1705960747466473E-2"/>
                </c:manualLayout>
              </c:layout>
              <c:showVal val="1"/>
              <c:showCatName val="1"/>
              <c:showPercent val="1"/>
              <c:separator>
</c:separator>
            </c:dLbl>
            <c:dLbl>
              <c:idx val="13"/>
              <c:layout>
                <c:manualLayout>
                  <c:x val="8.9972665733157028E-2"/>
                  <c:y val="0.17375046740620789"/>
                </c:manualLayout>
              </c:layout>
              <c:showVal val="1"/>
              <c:showCatName val="1"/>
              <c:showPercent val="1"/>
              <c:separator>
</c:separator>
            </c:dLbl>
            <c:spPr>
              <a:solidFill>
                <a:sysClr val="window" lastClr="FFFFFF">
                  <a:lumMod val="95000"/>
                </a:sysClr>
              </a:solidFill>
              <a:ln>
                <a:solidFill>
                  <a:sysClr val="windowText" lastClr="000000">
                    <a:lumMod val="50000"/>
                    <a:lumOff val="50000"/>
                  </a:sys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Лист1!$A$2:$A$15</c:f>
              <c:strCache>
                <c:ptCount val="14"/>
                <c:pt idx="0">
                  <c:v>ФОТ ст.211-213</c:v>
                </c:pt>
                <c:pt idx="1">
                  <c:v>ст.221</c:v>
                </c:pt>
                <c:pt idx="2">
                  <c:v>ст.222</c:v>
                </c:pt>
                <c:pt idx="3">
                  <c:v>ст.223</c:v>
                </c:pt>
                <c:pt idx="5">
                  <c:v>ст.224-225</c:v>
                </c:pt>
                <c:pt idx="6">
                  <c:v>ст.226</c:v>
                </c:pt>
                <c:pt idx="7">
                  <c:v>ст.244</c:v>
                </c:pt>
                <c:pt idx="8">
                  <c:v>ст.246</c:v>
                </c:pt>
                <c:pt idx="9">
                  <c:v>ст.262-264</c:v>
                </c:pt>
                <c:pt idx="10">
                  <c:v>ст.249</c:v>
                </c:pt>
                <c:pt idx="11">
                  <c:v>ст.290-297</c:v>
                </c:pt>
                <c:pt idx="12">
                  <c:v>ст.310</c:v>
                </c:pt>
                <c:pt idx="13">
                  <c:v>ст.341-349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261627</c:v>
                </c:pt>
                <c:pt idx="1">
                  <c:v>1803</c:v>
                </c:pt>
                <c:pt idx="2">
                  <c:v>10347</c:v>
                </c:pt>
                <c:pt idx="3">
                  <c:v>32798</c:v>
                </c:pt>
                <c:pt idx="5">
                  <c:v>89930</c:v>
                </c:pt>
                <c:pt idx="6">
                  <c:v>8330</c:v>
                </c:pt>
                <c:pt idx="8">
                  <c:v>1942</c:v>
                </c:pt>
                <c:pt idx="9">
                  <c:v>4095</c:v>
                </c:pt>
                <c:pt idx="10">
                  <c:v>2000</c:v>
                </c:pt>
                <c:pt idx="11">
                  <c:v>2792</c:v>
                </c:pt>
                <c:pt idx="12">
                  <c:v>3902</c:v>
                </c:pt>
                <c:pt idx="13">
                  <c:v>18247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ФОТ ст.211-213</c:v>
                </c:pt>
                <c:pt idx="1">
                  <c:v>ст.221</c:v>
                </c:pt>
                <c:pt idx="2">
                  <c:v>ст.222</c:v>
                </c:pt>
                <c:pt idx="3">
                  <c:v>ст.223</c:v>
                </c:pt>
                <c:pt idx="5">
                  <c:v>ст.224-225</c:v>
                </c:pt>
                <c:pt idx="6">
                  <c:v>ст.226</c:v>
                </c:pt>
                <c:pt idx="7">
                  <c:v>ст.244</c:v>
                </c:pt>
                <c:pt idx="8">
                  <c:v>ст.246</c:v>
                </c:pt>
                <c:pt idx="9">
                  <c:v>ст.262-264</c:v>
                </c:pt>
                <c:pt idx="10">
                  <c:v>ст.249</c:v>
                </c:pt>
                <c:pt idx="11">
                  <c:v>ст.290-297</c:v>
                </c:pt>
                <c:pt idx="12">
                  <c:v>ст.310</c:v>
                </c:pt>
                <c:pt idx="13">
                  <c:v>ст.341-349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</c:ser>
      </c:pie3DChart>
      <c:spPr>
        <a:noFill/>
        <a:ln w="36393">
          <a:noFill/>
        </a:ln>
      </c:spPr>
    </c:plotArea>
    <c:plotVisOnly val="1"/>
    <c:dispBlanksAs val="zero"/>
  </c:chart>
  <c:txPr>
    <a:bodyPr/>
    <a:lstStyle/>
    <a:p>
      <a:pPr>
        <a:defRPr sz="1719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23242930867922876"/>
          <c:y val="0.19290887945873775"/>
          <c:w val="0.76492757703642877"/>
          <c:h val="0.6316829521889343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8.8509474644906966E-2"/>
                  <c:y val="4.7750427807115242E-3"/>
                </c:manualLayout>
              </c:layout>
              <c:showVal val="1"/>
            </c:dLbl>
            <c:dLbl>
              <c:idx val="1"/>
              <c:layout>
                <c:manualLayout>
                  <c:x val="9.3544585254123402E-2"/>
                  <c:y val="1.8945381867309301E-2"/>
                </c:manualLayout>
              </c:layout>
              <c:showVal val="1"/>
            </c:dLbl>
            <c:dLbl>
              <c:idx val="2"/>
              <c:layout>
                <c:manualLayout>
                  <c:x val="9.6420285434580283E-2"/>
                  <c:y val="-1.5880301373730841E-2"/>
                </c:manualLayout>
              </c:layout>
              <c:showVal val="1"/>
            </c:dLbl>
            <c:dLbl>
              <c:idx val="3"/>
              <c:layout>
                <c:manualLayout>
                  <c:x val="4.7961630695444034E-2"/>
                  <c:y val="1.492537313432836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13499</c:v>
                </c:pt>
                <c:pt idx="1">
                  <c:v>8115</c:v>
                </c:pt>
                <c:pt idx="2">
                  <c:v>17507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ПП2</c:v>
                </c:pt>
              </c:strCache>
            </c:strRef>
          </c:tx>
          <c:dLbls>
            <c:dLbl>
              <c:idx val="0"/>
              <c:layout>
                <c:manualLayout>
                  <c:x val="9.0688097212743651E-2"/>
                  <c:y val="3.618080144748529E-2"/>
                </c:manualLayout>
              </c:layout>
              <c:showVal val="1"/>
            </c:dLbl>
            <c:dLbl>
              <c:idx val="1"/>
              <c:layout>
                <c:manualLayout>
                  <c:x val="9.5006578032398203E-2"/>
                  <c:y val="1.6080356198882401E-2"/>
                </c:manualLayout>
              </c:layout>
              <c:showVal val="1"/>
            </c:dLbl>
            <c:dLbl>
              <c:idx val="2"/>
              <c:layout>
                <c:manualLayout>
                  <c:x val="9.8340649247887268E-2"/>
                  <c:y val="7.2367617201423137E-2"/>
                </c:manualLayout>
              </c:layout>
              <c:showVal val="1"/>
            </c:dLbl>
            <c:dLbl>
              <c:idx val="3"/>
              <c:layout>
                <c:manualLayout>
                  <c:x val="5.130440529466191E-2"/>
                  <c:y val="-7.153523719982771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20592</c:v>
                </c:pt>
                <c:pt idx="1">
                  <c:v>12465</c:v>
                </c:pt>
                <c:pt idx="2">
                  <c:v>26399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ПП3</c:v>
                </c:pt>
              </c:strCache>
            </c:strRef>
          </c:tx>
          <c:dLbls>
            <c:dLbl>
              <c:idx val="0"/>
              <c:layout>
                <c:manualLayout>
                  <c:x val="8.8528856802916736E-2"/>
                  <c:y val="4.4220979546926532E-2"/>
                </c:manualLayout>
              </c:layout>
              <c:showVal val="1"/>
            </c:dLbl>
            <c:dLbl>
              <c:idx val="1"/>
              <c:layout>
                <c:manualLayout>
                  <c:x val="0.10148429926188007"/>
                  <c:y val="3.2160712397764801E-2"/>
                </c:manualLayout>
              </c:layout>
              <c:showVal val="1"/>
            </c:dLbl>
            <c:dLbl>
              <c:idx val="2"/>
              <c:layout>
                <c:manualLayout>
                  <c:x val="9.7165818442225368E-2"/>
                  <c:y val="4.0200890497205877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7591</c:v>
                </c:pt>
                <c:pt idx="1">
                  <c:v>5539</c:v>
                </c:pt>
                <c:pt idx="2">
                  <c:v>9465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ПП4</c:v>
                </c:pt>
              </c:strCache>
            </c:strRef>
          </c:tx>
          <c:dLbls>
            <c:dLbl>
              <c:idx val="0"/>
              <c:layout>
                <c:manualLayout>
                  <c:x val="0.1144397417208432"/>
                  <c:y val="-8.0395450145514767E-3"/>
                </c:manualLayout>
              </c:layout>
              <c:showVal val="1"/>
            </c:dLbl>
            <c:dLbl>
              <c:idx val="1"/>
              <c:layout>
                <c:manualLayout>
                  <c:x val="9.7165818442225368E-2"/>
                  <c:y val="-1.2060267149161764E-2"/>
                </c:manualLayout>
              </c:layout>
              <c:showVal val="1"/>
            </c:dLbl>
            <c:dLbl>
              <c:idx val="2"/>
              <c:layout>
                <c:manualLayout>
                  <c:x val="9.0688097212743651E-2"/>
                  <c:y val="2.0100445248602938E-2"/>
                </c:manualLayout>
              </c:layout>
              <c:showVal val="1"/>
            </c:dLbl>
            <c:spPr>
              <a:solidFill>
                <a:prstClr val="white"/>
              </a:solidFill>
              <a:ln>
                <a:solidFill>
                  <a:prstClr val="white">
                    <a:lumMod val="50000"/>
                  </a:prst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2">
                  <c:v>600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ПП5</c:v>
                </c:pt>
              </c:strCache>
            </c:strRef>
          </c:tx>
          <c:dLbls>
            <c:dLbl>
              <c:idx val="0"/>
              <c:layout>
                <c:manualLayout>
                  <c:x val="7.3414173934126012E-2"/>
                  <c:y val="-5.2261474188812503E-2"/>
                </c:manualLayout>
              </c:layout>
              <c:showVal val="1"/>
            </c:dLbl>
            <c:dLbl>
              <c:idx val="1"/>
              <c:layout>
                <c:manualLayout>
                  <c:x val="0.10148429926188003"/>
                  <c:y val="-2.8140623348044107E-2"/>
                </c:manualLayout>
              </c:layout>
              <c:showVal val="1"/>
            </c:dLbl>
            <c:dLbl>
              <c:idx val="2"/>
              <c:layout>
                <c:manualLayout>
                  <c:x val="8.4210375983262434E-2"/>
                  <c:y val="-5.6281246696088215E-2"/>
                </c:manualLayout>
              </c:layout>
              <c:showVal val="1"/>
            </c:dLbl>
            <c:spPr>
              <a:ln>
                <a:solidFill>
                  <a:srgbClr val="4F81BD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2002</c:v>
                </c:pt>
                <c:pt idx="1">
                  <c:v>1867</c:v>
                </c:pt>
                <c:pt idx="2">
                  <c:v>2378</c:v>
                </c:pt>
              </c:numCache>
            </c:numRef>
          </c:val>
        </c:ser>
        <c:shape val="box"/>
        <c:axId val="147014016"/>
        <c:axId val="147015552"/>
        <c:axId val="0"/>
      </c:bar3DChart>
      <c:catAx>
        <c:axId val="147014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47015552"/>
        <c:crosses val="autoZero"/>
        <c:auto val="1"/>
        <c:lblAlgn val="ctr"/>
        <c:lblOffset val="100"/>
      </c:catAx>
      <c:valAx>
        <c:axId val="14701555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47014016"/>
        <c:crosses val="autoZero"/>
        <c:crossBetween val="between"/>
      </c:valAx>
      <c:spPr>
        <a:noFill/>
        <a:ln w="33865">
          <a:noFill/>
        </a:ln>
      </c:spPr>
    </c:plotArea>
    <c:legend>
      <c:legendPos val="t"/>
      <c:txPr>
        <a:bodyPr/>
        <a:lstStyle/>
        <a:p>
          <a:pPr>
            <a:defRPr sz="148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9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0"/>
      <c:depthPercent val="100"/>
      <c:perspective val="30"/>
    </c:view3D>
    <c:plotArea>
      <c:layout>
        <c:manualLayout>
          <c:layoutTarget val="inner"/>
          <c:xMode val="edge"/>
          <c:yMode val="edge"/>
          <c:x val="0.16981132075471697"/>
          <c:y val="0.18888888888888891"/>
          <c:w val="0.78867924528303002"/>
          <c:h val="0.6316829521889341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ПП1</c:v>
                </c:pt>
              </c:strCache>
            </c:strRef>
          </c:tx>
          <c:dLbls>
            <c:dLbl>
              <c:idx val="0"/>
              <c:layout>
                <c:manualLayout>
                  <c:x val="6.6917070546634733E-2"/>
                  <c:y val="2.4875488029314916E-2"/>
                </c:manualLayout>
              </c:layout>
              <c:showVal val="1"/>
            </c:dLbl>
            <c:dLbl>
              <c:idx val="1"/>
              <c:layout>
                <c:manualLayout>
                  <c:x val="6.7633700336195493E-2"/>
                  <c:y val="1.8945381867309301E-2"/>
                </c:manualLayout>
              </c:layout>
              <c:showVal val="1"/>
            </c:dLbl>
            <c:dLbl>
              <c:idx val="2"/>
              <c:layout>
                <c:manualLayout>
                  <c:x val="5.7553958057690174E-2"/>
                  <c:y val="8.2402329245926231E-3"/>
                </c:manualLayout>
              </c:layout>
              <c:showVal val="1"/>
            </c:dLbl>
            <c:dLbl>
              <c:idx val="3"/>
              <c:layout>
                <c:manualLayout>
                  <c:x val="4.7961630695444034E-2"/>
                  <c:y val="1.4925373134328361E-2"/>
                </c:manualLayout>
              </c:layout>
              <c:showVal val="1"/>
            </c:dLbl>
            <c:spPr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417</c:v>
                </c:pt>
                <c:pt idx="1">
                  <c:v>578</c:v>
                </c:pt>
                <c:pt idx="2">
                  <c:v>603</c:v>
                </c:pt>
              </c:numCache>
            </c:numRef>
          </c:val>
        </c:ser>
        <c:shape val="box"/>
        <c:axId val="147106432"/>
        <c:axId val="147112320"/>
        <c:axId val="0"/>
      </c:bar3DChart>
      <c:catAx>
        <c:axId val="147106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47112320"/>
        <c:crosses val="autoZero"/>
        <c:auto val="1"/>
        <c:lblAlgn val="ctr"/>
        <c:lblOffset val="100"/>
      </c:catAx>
      <c:valAx>
        <c:axId val="1471123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83" baseline="0"/>
            </a:pPr>
            <a:endParaRPr lang="ru-RU"/>
          </a:p>
        </c:txPr>
        <c:crossAx val="147106432"/>
        <c:crosses val="autoZero"/>
        <c:crossBetween val="between"/>
      </c:valAx>
      <c:spPr>
        <a:noFill/>
        <a:ln w="33865">
          <a:noFill/>
        </a:ln>
      </c:spPr>
    </c:plotArea>
    <c:legend>
      <c:legendPos val="t"/>
      <c:layout>
        <c:manualLayout>
          <c:xMode val="edge"/>
          <c:yMode val="edge"/>
          <c:x val="0.24445457757266825"/>
          <c:y val="8.8441959093853065E-2"/>
          <c:w val="0.10947212862680172"/>
          <c:h val="9.6176357191559744E-2"/>
        </c:manualLayout>
      </c:layout>
      <c:txPr>
        <a:bodyPr/>
        <a:lstStyle/>
        <a:p>
          <a:pPr>
            <a:defRPr sz="1483" baseline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9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0.83806</cdr:x>
      <cdr:y>0.42965</cdr:y>
    </cdr:from>
    <cdr:to>
      <cdr:x>0.99353</cdr:x>
      <cdr:y>0.7191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29222" y="1357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0.30166</cdr:x>
      <cdr:y>0.35644</cdr:y>
    </cdr:from>
    <cdr:to>
      <cdr:x>0.45848</cdr:x>
      <cdr:y>0.44555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8953" y="114300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0.25265</cdr:x>
      <cdr:y>0.4901</cdr:y>
    </cdr:from>
    <cdr:to>
      <cdr:x>0.40947</cdr:x>
      <cdr:y>0.77525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73201" y="15716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0.83538</cdr:x>
      <cdr:y>0.22719</cdr:y>
    </cdr:from>
    <cdr:to>
      <cdr:x>1</cdr:x>
      <cdr:y>0.3255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40263" y="660389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0.73536</cdr:x>
      <cdr:y>0.54669</cdr:y>
    </cdr:from>
    <cdr:to>
      <cdr:x>0.74359</cdr:x>
      <cdr:y>0.56242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84658" y="1589083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0.81252</cdr:x>
      <cdr:y>0.44839</cdr:y>
    </cdr:from>
    <cdr:to>
      <cdr:x>0.90255</cdr:x>
      <cdr:y>0.52212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13286" y="1303331"/>
          <a:ext cx="500066" cy="214309"/>
        </a:xfrm>
        <a:prstGeom xmlns:a="http://schemas.openxmlformats.org/drawingml/2006/main" prst="rect">
          <a:avLst/>
        </a:prstGeom>
        <a:solidFill xmlns:a="http://schemas.openxmlformats.org/drawingml/2006/main">
          <a:prstClr val="white"/>
        </a:solidFill>
        <a:ln xmlns:a="http://schemas.openxmlformats.org/drawingml/2006/main">
          <a:solidFill>
            <a:prstClr val="white">
              <a:lumMod val="50000"/>
            </a:prstClr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0.79966</cdr:x>
      <cdr:y>0.44839</cdr:y>
    </cdr:from>
    <cdr:to>
      <cdr:x>0.89998</cdr:x>
      <cdr:y>0.47296</cdr:y>
    </cdr:to>
    <cdr:sp macro="" textlink="">
      <cdr:nvSpPr>
        <cdr:cNvPr id="5" name="TextBox 4"/>
        <cdr:cNvSpPr txBox="1"/>
      </cdr:nvSpPr>
      <cdr:spPr>
        <a:xfrm xmlns:a="http://schemas.openxmlformats.org/drawingml/2006/main" flipV="1">
          <a:off x="4441848" y="1303331"/>
          <a:ext cx="557238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0.81252</cdr:x>
      <cdr:y>0.39923</cdr:y>
    </cdr:from>
    <cdr:to>
      <cdr:x>0.88969</cdr:x>
      <cdr:y>0.49754</cdr:y>
    </cdr:to>
    <cdr:sp macro="" textlink="">
      <cdr:nvSpPr>
        <cdr:cNvPr id="6" name="TextBox 5"/>
        <cdr:cNvSpPr txBox="1"/>
      </cdr:nvSpPr>
      <cdr:spPr>
        <a:xfrm xmlns:a="http://schemas.openxmlformats.org/drawingml/2006/main" flipV="1">
          <a:off x="4513287" y="1160447"/>
          <a:ext cx="428628" cy="28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0.59389</cdr:x>
      <cdr:y>0.3255</cdr:y>
    </cdr:from>
    <cdr:to>
      <cdr:x>0.64533</cdr:x>
      <cdr:y>0.39923</cdr:y>
    </cdr:to>
    <cdr:sp macro="" textlink="">
      <cdr:nvSpPr>
        <cdr:cNvPr id="8" name="TextBox 7"/>
        <cdr:cNvSpPr txBox="1"/>
      </cdr:nvSpPr>
      <cdr:spPr>
        <a:xfrm xmlns:a="http://schemas.openxmlformats.org/drawingml/2006/main" flipV="1">
          <a:off x="3298840" y="946141"/>
          <a:ext cx="28575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0.51672</cdr:x>
      <cdr:y>0.27635</cdr:y>
    </cdr:from>
    <cdr:to>
      <cdr:x>0.68134</cdr:x>
      <cdr:y>0.47296</cdr:y>
    </cdr:to>
    <cdr:sp macro="" textlink="">
      <cdr:nvSpPr>
        <cdr:cNvPr id="7" name="TextBox 6"/>
        <cdr:cNvSpPr txBox="1"/>
      </cdr:nvSpPr>
      <cdr:spPr>
        <a:xfrm xmlns:a="http://schemas.openxmlformats.org/drawingml/2006/main" flipV="1">
          <a:off x="2870212" y="803265"/>
          <a:ext cx="91440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0.3757</cdr:x>
      <cdr:y>0.18052</cdr:y>
    </cdr:from>
    <cdr:to>
      <cdr:x>0.53552</cdr:x>
      <cdr:y>0.5106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9490" y="5000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0.5505</cdr:x>
      <cdr:y>0.36103</cdr:y>
    </cdr:from>
    <cdr:to>
      <cdr:x>0.71032</cdr:x>
      <cdr:y>0.69112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49622" y="10001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5726" y="0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/>
          <a:lstStyle>
            <a:lvl1pPr algn="r">
              <a:defRPr sz="1200"/>
            </a:lvl1pPr>
          </a:lstStyle>
          <a:p>
            <a:pPr>
              <a:defRPr/>
            </a:pPr>
            <a:fld id="{86253E2D-28B4-42B9-95DD-41DAA49F28EA}" type="datetimeFigureOut">
              <a:rPr lang="ru-RU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96738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5726" y="9396738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 anchor="b"/>
          <a:lstStyle>
            <a:lvl1pPr algn="r">
              <a:defRPr sz="1200"/>
            </a:lvl1pPr>
          </a:lstStyle>
          <a:p>
            <a:pPr>
              <a:defRPr/>
            </a:pPr>
            <a:fld id="{9B81531B-48AD-48D0-8E71-D147EE63A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5726" y="0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DDF41A-8CA1-49AA-88D2-B97E16FA6087}" type="datetimeFigureOut">
              <a:rPr lang="ru-RU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2950"/>
            <a:ext cx="4941888" cy="3708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4" tIns="45282" rIns="90564" bIns="4528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852" y="4698370"/>
            <a:ext cx="5403523" cy="4453250"/>
          </a:xfrm>
          <a:prstGeom prst="rect">
            <a:avLst/>
          </a:prstGeom>
        </p:spPr>
        <p:txBody>
          <a:bodyPr vert="horz" lIns="90564" tIns="45282" rIns="90564" bIns="4528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96738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5726" y="9396738"/>
            <a:ext cx="2925925" cy="494982"/>
          </a:xfrm>
          <a:prstGeom prst="rect">
            <a:avLst/>
          </a:prstGeom>
        </p:spPr>
        <p:txBody>
          <a:bodyPr vert="horz" lIns="90564" tIns="45282" rIns="90564" bIns="452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F9DDE6-564C-42E6-8D3C-4DEC8275C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6790" algn="l"/>
                <a:tab pos="816733" algn="l"/>
                <a:tab pos="1226676" algn="l"/>
                <a:tab pos="1635044" algn="l"/>
                <a:tab pos="2044987" algn="l"/>
                <a:tab pos="2453353" algn="l"/>
                <a:tab pos="2863296" algn="l"/>
                <a:tab pos="3273240" algn="l"/>
                <a:tab pos="3681607" algn="l"/>
                <a:tab pos="4091550" algn="l"/>
                <a:tab pos="4501493" algn="l"/>
                <a:tab pos="4909859" algn="l"/>
                <a:tab pos="5319803" algn="l"/>
                <a:tab pos="5729746" algn="l"/>
                <a:tab pos="6138113" algn="l"/>
                <a:tab pos="6548056" algn="l"/>
                <a:tab pos="6958000" algn="l"/>
                <a:tab pos="7366366" algn="l"/>
                <a:tab pos="7776309" algn="l"/>
                <a:tab pos="8186252" algn="l"/>
              </a:tabLst>
            </a:pPr>
            <a:fld id="{F33D596E-8AC3-4F68-A156-5163DAA95521}" type="slidenum">
              <a:rPr lang="ru-RU" smtClean="0"/>
              <a:pPr>
                <a:tabLst>
                  <a:tab pos="0" algn="l"/>
                  <a:tab pos="406790" algn="l"/>
                  <a:tab pos="816733" algn="l"/>
                  <a:tab pos="1226676" algn="l"/>
                  <a:tab pos="1635044" algn="l"/>
                  <a:tab pos="2044987" algn="l"/>
                  <a:tab pos="2453353" algn="l"/>
                  <a:tab pos="2863296" algn="l"/>
                  <a:tab pos="3273240" algn="l"/>
                  <a:tab pos="3681607" algn="l"/>
                  <a:tab pos="4091550" algn="l"/>
                  <a:tab pos="4501493" algn="l"/>
                  <a:tab pos="4909859" algn="l"/>
                  <a:tab pos="5319803" algn="l"/>
                  <a:tab pos="5729746" algn="l"/>
                  <a:tab pos="6138113" algn="l"/>
                  <a:tab pos="6548056" algn="l"/>
                  <a:tab pos="6958000" algn="l"/>
                  <a:tab pos="7366366" algn="l"/>
                  <a:tab pos="7776309" algn="l"/>
                  <a:tab pos="8186252" algn="l"/>
                </a:tabLst>
              </a:pPr>
              <a:t>2</a:t>
            </a:fld>
            <a:endParaRPr lang="ru-RU" dirty="0" smtClean="0"/>
          </a:p>
        </p:txBody>
      </p:sp>
      <p:sp>
        <p:nvSpPr>
          <p:cNvPr id="9219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8AD92D2A-32DF-4500-ABC8-AB60213C5C85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7A25D82E-F360-4CB8-BF30-07C6DC7336ED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987894" y="752751"/>
            <a:ext cx="4775865" cy="370840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326" tIns="41663" rIns="83326" bIns="41663" anchor="ctr"/>
          <a:lstStyle/>
          <a:p>
            <a:endParaRPr lang="ru-RU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/>
          </p:nvPr>
        </p:nvSpPr>
        <p:spPr>
          <a:xfrm>
            <a:off x="674852" y="4698370"/>
            <a:ext cx="5401951" cy="4451668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D93C3B1F-0D09-4425-89E9-DE86477E306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9F7F5B5-0D72-44F9-8205-E28017BFE006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F4D034F-08ED-4C65-B939-842E0F50BA0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AB6E705B-ADD6-4887-A90D-0EAD9342134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6EF5D5C-23A5-4B55-936E-B4FB3F715ED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91E5E7E-6A14-444C-B606-BDE68519F9B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742ED5AF-D3A4-476E-A409-48E7F18166E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5BBB297-C98A-436A-A222-130CFB0750C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646154C-3363-412C-84F6-39A6F863431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71F25EC-B7AA-4635-A391-C0841B83D83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6880592E-9E7A-4CF1-8B6B-8925C1E636D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6A4FE53-9616-40F1-83FF-4BA69C22CD2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646154C-3363-412C-84F6-39A6F863431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71F25EC-B7AA-4635-A391-C0841B83D83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68E90CE2-66A0-4871-A914-CAC24E934B3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0159577-AE16-46BC-8D7C-20DB1403D8C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2E1EA102-4D69-462D-95B0-DDF89D60BCD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CBFBE40-CD9C-4F4D-8404-7A73F39FD1E0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6790" algn="l"/>
                <a:tab pos="816733" algn="l"/>
                <a:tab pos="1226676" algn="l"/>
                <a:tab pos="1635044" algn="l"/>
                <a:tab pos="2044987" algn="l"/>
                <a:tab pos="2453353" algn="l"/>
                <a:tab pos="2863296" algn="l"/>
                <a:tab pos="3273240" algn="l"/>
                <a:tab pos="3681607" algn="l"/>
                <a:tab pos="4091550" algn="l"/>
                <a:tab pos="4501493" algn="l"/>
                <a:tab pos="4909859" algn="l"/>
                <a:tab pos="5319803" algn="l"/>
                <a:tab pos="5729746" algn="l"/>
                <a:tab pos="6138113" algn="l"/>
                <a:tab pos="6548056" algn="l"/>
                <a:tab pos="6958000" algn="l"/>
                <a:tab pos="7366366" algn="l"/>
                <a:tab pos="7776309" algn="l"/>
                <a:tab pos="8186252" algn="l"/>
              </a:tabLst>
            </a:pPr>
            <a:fld id="{B57CC8D9-EA09-4929-BD99-F4647AA6FCE9}" type="slidenum">
              <a:rPr lang="ru-RU" smtClean="0"/>
              <a:pPr>
                <a:tabLst>
                  <a:tab pos="0" algn="l"/>
                  <a:tab pos="406790" algn="l"/>
                  <a:tab pos="816733" algn="l"/>
                  <a:tab pos="1226676" algn="l"/>
                  <a:tab pos="1635044" algn="l"/>
                  <a:tab pos="2044987" algn="l"/>
                  <a:tab pos="2453353" algn="l"/>
                  <a:tab pos="2863296" algn="l"/>
                  <a:tab pos="3273240" algn="l"/>
                  <a:tab pos="3681607" algn="l"/>
                  <a:tab pos="4091550" algn="l"/>
                  <a:tab pos="4501493" algn="l"/>
                  <a:tab pos="4909859" algn="l"/>
                  <a:tab pos="5319803" algn="l"/>
                  <a:tab pos="5729746" algn="l"/>
                  <a:tab pos="6138113" algn="l"/>
                  <a:tab pos="6548056" algn="l"/>
                  <a:tab pos="6958000" algn="l"/>
                  <a:tab pos="7366366" algn="l"/>
                  <a:tab pos="7776309" algn="l"/>
                  <a:tab pos="8186252" algn="l"/>
                </a:tabLst>
              </a:pPr>
              <a:t>3</a:t>
            </a:fld>
            <a:endParaRPr lang="ru-RU" dirty="0" smtClean="0"/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89094885-CE8E-479E-99BC-48E6BAB02323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751F343F-B6B0-4C3B-90A8-609DDBD35077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987894" y="752751"/>
            <a:ext cx="4775865" cy="370840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326" tIns="41663" rIns="83326" bIns="41663" anchor="ctr"/>
          <a:lstStyle/>
          <a:p>
            <a:endParaRPr lang="ru-RU"/>
          </a:p>
        </p:txBody>
      </p:sp>
      <p:sp>
        <p:nvSpPr>
          <p:cNvPr id="10246" name="Rectangle 4"/>
          <p:cNvSpPr>
            <a:spLocks noGrp="1" noChangeArrowheads="1"/>
          </p:cNvSpPr>
          <p:nvPr>
            <p:ph type="body"/>
          </p:nvPr>
        </p:nvSpPr>
        <p:spPr>
          <a:xfrm>
            <a:off x="674852" y="4698370"/>
            <a:ext cx="5401951" cy="4451668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D8A74614-1DE3-4C21-B489-074266B43485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D3FC8C0B-37BA-40CE-8C43-8F06A8B9697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7CF6B52C-87BB-485E-8B60-6FE9AE5A476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115F50BF-DF04-406A-91F1-1829AD9B764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8F280408-B7F4-423F-83B7-1AD1611C2E9A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D748FAFA-3428-4428-9327-C3F873ECDEE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8CB18BFA-CD3D-4F7D-91E1-9BE1A2248EF0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6AD66F31-B123-4AB1-A465-68BAFD531A5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29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D2F59294-C928-410B-8A90-A1B2F2E7F45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CF392907-87C3-4674-A59B-4E4985891B1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F9EF099E-4B7A-4707-862A-7B3D89FFDC3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F39BE6EA-F600-4607-A61F-59B5FA2C647D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49484C9-BE55-42B4-B50B-2D0FDBE7BED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609E8AF4-2AA5-446F-A98F-C944BAFD074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32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9A2477BD-0635-4B42-82E6-6119BD568CA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1F194B99-3E9F-4E0C-B677-01D6B1B2D6F7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926083FC-613F-4528-ADC9-99ADD45D0A9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A6B1583C-25F7-4175-A135-AEA4F2245B91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2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A6438055-BE06-4825-93E7-736148D6B7F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8AABE4A2-68E4-4B21-8092-A8DB4CE0B67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6790" algn="l"/>
                <a:tab pos="816733" algn="l"/>
                <a:tab pos="1226676" algn="l"/>
                <a:tab pos="1635044" algn="l"/>
                <a:tab pos="2044987" algn="l"/>
                <a:tab pos="2453353" algn="l"/>
                <a:tab pos="2863296" algn="l"/>
                <a:tab pos="3273240" algn="l"/>
                <a:tab pos="3681607" algn="l"/>
                <a:tab pos="4091550" algn="l"/>
                <a:tab pos="4501493" algn="l"/>
                <a:tab pos="4909859" algn="l"/>
                <a:tab pos="5319803" algn="l"/>
                <a:tab pos="5729746" algn="l"/>
                <a:tab pos="6138113" algn="l"/>
                <a:tab pos="6548056" algn="l"/>
                <a:tab pos="6958000" algn="l"/>
                <a:tab pos="7366366" algn="l"/>
                <a:tab pos="7776309" algn="l"/>
                <a:tab pos="8186252" algn="l"/>
              </a:tabLst>
            </a:pPr>
            <a:fld id="{9F5579F1-7B65-431F-96A7-17A988256484}" type="slidenum">
              <a:rPr lang="ru-RU" smtClean="0"/>
              <a:pPr>
                <a:tabLst>
                  <a:tab pos="0" algn="l"/>
                  <a:tab pos="406790" algn="l"/>
                  <a:tab pos="816733" algn="l"/>
                  <a:tab pos="1226676" algn="l"/>
                  <a:tab pos="1635044" algn="l"/>
                  <a:tab pos="2044987" algn="l"/>
                  <a:tab pos="2453353" algn="l"/>
                  <a:tab pos="2863296" algn="l"/>
                  <a:tab pos="3273240" algn="l"/>
                  <a:tab pos="3681607" algn="l"/>
                  <a:tab pos="4091550" algn="l"/>
                  <a:tab pos="4501493" algn="l"/>
                  <a:tab pos="4909859" algn="l"/>
                  <a:tab pos="5319803" algn="l"/>
                  <a:tab pos="5729746" algn="l"/>
                  <a:tab pos="6138113" algn="l"/>
                  <a:tab pos="6548056" algn="l"/>
                  <a:tab pos="6958000" algn="l"/>
                  <a:tab pos="7366366" algn="l"/>
                  <a:tab pos="7776309" algn="l"/>
                  <a:tab pos="8186252" algn="l"/>
                </a:tabLst>
              </a:pPr>
              <a:t>4</a:t>
            </a:fld>
            <a:endParaRPr lang="ru-RU" dirty="0" smtClean="0"/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05066F03-9CA4-4A39-AC32-767AFFDA48FA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FADE4828-1084-4A55-B012-877E77987677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987894" y="752751"/>
            <a:ext cx="4775865" cy="370840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326" tIns="41663" rIns="83326" bIns="41663" anchor="ctr"/>
          <a:lstStyle/>
          <a:p>
            <a:endParaRPr lang="ru-RU"/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body"/>
          </p:nvPr>
        </p:nvSpPr>
        <p:spPr>
          <a:xfrm>
            <a:off x="674852" y="4698370"/>
            <a:ext cx="5401951" cy="4451668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BFFACB8-DDBA-4FE1-A7F3-89C1B243C08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1460009-E67B-4AE8-9FA7-117FE29B262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40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C547B936-272C-4173-920F-C3DBF3B899C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EF11713-9BE6-4F74-8E00-3D16FF607E9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656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ACC37B7A-011D-46F1-AF6F-5E04D1C08F3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987834AB-3C0B-44A0-BABB-DD908297EFF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38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758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22AA57C-328F-40FE-A44C-19C507D6B35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CB56C00E-7430-4AA7-9EA2-5B680CA176DC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39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861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157C695B-ED34-4073-B861-51CDE5D08DC6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B23477DD-CA31-4F3F-8F29-B5CB314CEED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40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963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449484C9-BE55-42B4-B50B-2D0FDBE7BED9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609E8AF4-2AA5-446F-A98F-C944BAFD0743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41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4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46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59CEBF1-F35E-47A1-9B80-725DA099440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034992A2-BA88-4940-9DC0-DE36B627AC9E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47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06790" algn="l"/>
                <a:tab pos="816733" algn="l"/>
                <a:tab pos="1226676" algn="l"/>
                <a:tab pos="1635044" algn="l"/>
                <a:tab pos="2044987" algn="l"/>
                <a:tab pos="2453353" algn="l"/>
                <a:tab pos="2863296" algn="l"/>
                <a:tab pos="3273240" algn="l"/>
                <a:tab pos="3681607" algn="l"/>
                <a:tab pos="4091550" algn="l"/>
                <a:tab pos="4501493" algn="l"/>
                <a:tab pos="4909859" algn="l"/>
                <a:tab pos="5319803" algn="l"/>
                <a:tab pos="5729746" algn="l"/>
                <a:tab pos="6138113" algn="l"/>
                <a:tab pos="6548056" algn="l"/>
                <a:tab pos="6958000" algn="l"/>
                <a:tab pos="7366366" algn="l"/>
                <a:tab pos="7776309" algn="l"/>
                <a:tab pos="8186252" algn="l"/>
              </a:tabLst>
            </a:pPr>
            <a:fld id="{374388A7-7CA4-4FCF-9FFF-0505F5501F53}" type="slidenum">
              <a:rPr lang="ru-RU" smtClean="0"/>
              <a:pPr>
                <a:tabLst>
                  <a:tab pos="0" algn="l"/>
                  <a:tab pos="406790" algn="l"/>
                  <a:tab pos="816733" algn="l"/>
                  <a:tab pos="1226676" algn="l"/>
                  <a:tab pos="1635044" algn="l"/>
                  <a:tab pos="2044987" algn="l"/>
                  <a:tab pos="2453353" algn="l"/>
                  <a:tab pos="2863296" algn="l"/>
                  <a:tab pos="3273240" algn="l"/>
                  <a:tab pos="3681607" algn="l"/>
                  <a:tab pos="4091550" algn="l"/>
                  <a:tab pos="4501493" algn="l"/>
                  <a:tab pos="4909859" algn="l"/>
                  <a:tab pos="5319803" algn="l"/>
                  <a:tab pos="5729746" algn="l"/>
                  <a:tab pos="6138113" algn="l"/>
                  <a:tab pos="6548056" algn="l"/>
                  <a:tab pos="6958000" algn="l"/>
                  <a:tab pos="7366366" algn="l"/>
                  <a:tab pos="7776309" algn="l"/>
                  <a:tab pos="8186252" algn="l"/>
                </a:tabLst>
              </a:pPr>
              <a:t>5</a:t>
            </a:fld>
            <a:endParaRPr lang="ru-RU" dirty="0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285F124B-EC47-4F2D-AF5B-F824DC696C61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4631" algn="l"/>
                <a:tab pos="890839" algn="l"/>
                <a:tab pos="1337046" algn="l"/>
                <a:tab pos="1783254" algn="l"/>
                <a:tab pos="2229461" algn="l"/>
                <a:tab pos="2675669" algn="l"/>
                <a:tab pos="3121876" algn="l"/>
                <a:tab pos="3568084" algn="l"/>
                <a:tab pos="4014291" algn="l"/>
                <a:tab pos="4460499" algn="l"/>
                <a:tab pos="4906706" algn="l"/>
                <a:tab pos="5352914" algn="l"/>
                <a:tab pos="5799121" algn="l"/>
                <a:tab pos="6245329" algn="l"/>
                <a:tab pos="6691536" algn="l"/>
                <a:tab pos="7137744" algn="l"/>
                <a:tab pos="7583951" algn="l"/>
                <a:tab pos="8030159" algn="l"/>
                <a:tab pos="8476366" algn="l"/>
                <a:tab pos="8922574" algn="l"/>
              </a:tabLst>
            </a:pPr>
            <a:fld id="{F335A175-039B-42B4-97B3-5F6D0575D511}" type="slidenum">
              <a:rPr lang="ru-RU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tabLst>
                  <a:tab pos="0" algn="l"/>
                  <a:tab pos="444631" algn="l"/>
                  <a:tab pos="890839" algn="l"/>
                  <a:tab pos="1337046" algn="l"/>
                  <a:tab pos="1783254" algn="l"/>
                  <a:tab pos="2229461" algn="l"/>
                  <a:tab pos="2675669" algn="l"/>
                  <a:tab pos="3121876" algn="l"/>
                  <a:tab pos="3568084" algn="l"/>
                  <a:tab pos="4014291" algn="l"/>
                  <a:tab pos="4460499" algn="l"/>
                  <a:tab pos="4906706" algn="l"/>
                  <a:tab pos="5352914" algn="l"/>
                  <a:tab pos="5799121" algn="l"/>
                  <a:tab pos="6245329" algn="l"/>
                  <a:tab pos="6691536" algn="l"/>
                  <a:tab pos="7137744" algn="l"/>
                  <a:tab pos="7583951" algn="l"/>
                  <a:tab pos="8030159" algn="l"/>
                  <a:tab pos="8476366" algn="l"/>
                  <a:tab pos="8922574" algn="l"/>
                </a:tabLst>
              </a:pPr>
              <a:t>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987894" y="752751"/>
            <a:ext cx="4775865" cy="3708407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326" tIns="41663" rIns="83326" bIns="41663" anchor="ctr"/>
          <a:lstStyle/>
          <a:p>
            <a:endParaRPr lang="ru-RU"/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/>
          </p:nvPr>
        </p:nvSpPr>
        <p:spPr>
          <a:xfrm>
            <a:off x="674852" y="4698370"/>
            <a:ext cx="5401951" cy="4451668"/>
          </a:xfrm>
          <a:noFill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1EB8022A-A76E-4E18-AB38-805C12F9C0D4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A2B1BB00-3615-47B2-83F1-E7884F8E8A9F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13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13CAD6B2-9F1E-4201-BEB7-64933A51FF1B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FF0C1C32-7073-4D92-BF5A-ED35697CE4A8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14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3822580" y="9398321"/>
            <a:ext cx="2925925" cy="49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C8FBC85F-1974-41E7-85DE-D9D8E49F20DD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3822580" y="9398319"/>
            <a:ext cx="2927499" cy="4918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43055">
              <a:lnSpc>
                <a:spcPct val="95000"/>
              </a:lnSpc>
              <a:buSzPct val="100000"/>
              <a:tabLst>
                <a:tab pos="0" algn="l"/>
                <a:tab pos="441477" algn="l"/>
                <a:tab pos="884532" algn="l"/>
                <a:tab pos="1327586" algn="l"/>
                <a:tab pos="1770640" algn="l"/>
                <a:tab pos="2213694" algn="l"/>
                <a:tab pos="2656748" algn="l"/>
                <a:tab pos="3099802" algn="l"/>
                <a:tab pos="3542857" algn="l"/>
                <a:tab pos="3985910" algn="l"/>
                <a:tab pos="4428965" algn="l"/>
                <a:tab pos="4872018" algn="l"/>
                <a:tab pos="5315073" algn="l"/>
                <a:tab pos="5758127" algn="l"/>
                <a:tab pos="6201181" algn="l"/>
                <a:tab pos="6644235" algn="l"/>
                <a:tab pos="7087289" algn="l"/>
                <a:tab pos="7530343" algn="l"/>
                <a:tab pos="7973398" algn="l"/>
                <a:tab pos="8416451" algn="l"/>
                <a:tab pos="8859506" algn="l"/>
              </a:tabLst>
            </a:pPr>
            <a:fld id="{848B7778-52A8-4FC3-9070-F5A271028302}" type="slidenum">
              <a:rPr lang="ru-RU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43055">
                <a:lnSpc>
                  <a:spcPct val="95000"/>
                </a:lnSpc>
                <a:buSzPct val="100000"/>
                <a:tabLst>
                  <a:tab pos="0" algn="l"/>
                  <a:tab pos="441477" algn="l"/>
                  <a:tab pos="884532" algn="l"/>
                  <a:tab pos="1327586" algn="l"/>
                  <a:tab pos="1770640" algn="l"/>
                  <a:tab pos="2213694" algn="l"/>
                  <a:tab pos="2656748" algn="l"/>
                  <a:tab pos="3099802" algn="l"/>
                  <a:tab pos="3542857" algn="l"/>
                  <a:tab pos="3985910" algn="l"/>
                  <a:tab pos="4428965" algn="l"/>
                  <a:tab pos="4872018" algn="l"/>
                  <a:tab pos="5315073" algn="l"/>
                  <a:tab pos="5758127" algn="l"/>
                  <a:tab pos="6201181" algn="l"/>
                  <a:tab pos="6644235" algn="l"/>
                  <a:tab pos="7087289" algn="l"/>
                  <a:tab pos="7530343" algn="l"/>
                  <a:tab pos="7973398" algn="l"/>
                  <a:tab pos="8416451" algn="l"/>
                  <a:tab pos="8859506" algn="l"/>
                </a:tabLst>
              </a:pPr>
              <a:t>15</a:t>
            </a:fld>
            <a:endParaRPr lang="ru-RU" sz="1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987894" y="749589"/>
            <a:ext cx="4775865" cy="37099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 wrap="none" lIns="83089" tIns="41546" rIns="83089" bIns="41546" anchor="ctr"/>
          <a:lstStyle/>
          <a:p>
            <a:pPr defTabSz="443055">
              <a:buClr>
                <a:srgbClr val="000000"/>
              </a:buClr>
              <a:buSzPct val="100000"/>
            </a:pPr>
            <a:endParaRPr lang="ru-RU" dirty="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4852" y="4696787"/>
            <a:ext cx="5401951" cy="445325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13B4-632F-41FC-BC0F-DBE72B5E6CCE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0641-312C-4881-B151-6439BA19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6EB8-4CD6-4032-A2B2-D3277A40DFD3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935D6-2F82-4E6A-BF8A-1DC0A9139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82E7-AEED-4642-B51C-AFECDB84CED9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245E-1406-4E8B-83EB-D503CE35E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B4AF-1559-4C64-ABFA-6DAE1B4C1FC5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1C39-B125-4F09-9144-4D00DA29F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1B4F-0E4A-403D-80EE-718AC3554B77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1B69-0B4C-43EC-825D-68E2D219E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7BA4F-ED45-49FE-85AC-45D72625C4AE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A4B5-4F31-45D7-ACEA-A0DF89101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649B-459B-40DE-ACFB-79E0C178B550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AECA-6170-4F1D-B726-2FBFC03D6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7B12-73D9-4C77-A381-6D05679A5910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5BC72-A509-4F23-81ED-F240F9395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6CD4-4AC6-47F3-B3AE-19D5C9A734F8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730E7-811F-4117-89B6-A06B28A30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D2F95-642E-4224-9A25-E052C217E753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14B2-1585-46DD-AE89-6415A3191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19952-26B7-4483-BDB5-6E0032A5D5A4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1B60-AA45-466B-A0E1-9D545AF24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5685F-C0A8-40ED-B1FD-CE51EA96AFBC}" type="datetime1">
              <a:rPr lang="ru-RU" smtClean="0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AD77FC-1B4E-4813-9BC3-9BEBC68DB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500174"/>
            <a:ext cx="7773987" cy="20002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2024 год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214950"/>
            <a:ext cx="6584950" cy="642942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898989"/>
                </a:solidFill>
              </a:rPr>
              <a:t>       </a:t>
            </a:r>
          </a:p>
        </p:txBody>
      </p:sp>
      <p:sp>
        <p:nvSpPr>
          <p:cNvPr id="2052" name="Rectangle 3"/>
          <p:cNvSpPr txBox="1">
            <a:spLocks noChangeArrowheads="1"/>
          </p:cNvSpPr>
          <p:nvPr/>
        </p:nvSpPr>
        <p:spPr bwMode="auto">
          <a:xfrm>
            <a:off x="1619250" y="357166"/>
            <a:ext cx="6788150" cy="69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42998"/>
              </a:srgbClr>
            </a:outerShdw>
          </a:effectLst>
        </p:spPr>
        <p:txBody>
          <a:bodyPr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Весьегонского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муниципального округа Тверской области</a:t>
            </a:r>
          </a:p>
          <a:p>
            <a:pPr algn="ctr"/>
            <a:endParaRPr lang="ru-RU" sz="2800" dirty="0">
              <a:latin typeface="Arial" charset="0"/>
            </a:endParaRPr>
          </a:p>
        </p:txBody>
      </p:sp>
      <p:pic>
        <p:nvPicPr>
          <p:cNvPr id="205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60363"/>
            <a:ext cx="8572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90641-312C-4881-B151-6439BA195E8A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000504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06463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бюджета Весьегонского муниципального округа на 2024 год и плановый период  2025 и 2026 годов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225536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Динамика соотношения безвозмездных перечислений и налоговых и неналоговых доходов бюджета </a:t>
            </a:r>
            <a:br>
              <a:rPr lang="ru-RU" sz="2200" dirty="0" smtClean="0"/>
            </a:br>
            <a:r>
              <a:rPr lang="ru-RU" sz="2200" dirty="0" smtClean="0"/>
              <a:t>Весьегонского муниципального округа в </a:t>
            </a:r>
            <a:r>
              <a:rPr lang="ru-RU" sz="2200" dirty="0" smtClean="0">
                <a:latin typeface="+mn-lt"/>
              </a:rPr>
              <a:t>2022-2024</a:t>
            </a:r>
            <a:r>
              <a:rPr lang="ru-RU" sz="2200" dirty="0" smtClean="0"/>
              <a:t>г.г.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42844" y="1285861"/>
          <a:ext cx="878684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2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210425" cy="1142984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latin typeface="+mn-lt"/>
              </a:rPr>
              <a:t>Динамика поступлений налоговых и неналоговых доходов в бюджет Весьегонского муниципального округа в 2022-2024гг</a:t>
            </a:r>
            <a:r>
              <a:rPr lang="ru-RU" sz="2400" dirty="0" smtClean="0">
                <a:latin typeface="+mn-lt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                    </a:t>
            </a:r>
            <a:endParaRPr lang="ru-RU" sz="1600" dirty="0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-214346" y="642918"/>
          <a:ext cx="9678988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58158" y="6572272"/>
            <a:ext cx="1185842" cy="285728"/>
          </a:xfrm>
        </p:spPr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210425" cy="1000124"/>
          </a:xfrm>
        </p:spPr>
        <p:txBody>
          <a:bodyPr/>
          <a:lstStyle/>
          <a:p>
            <a:pPr eaLnBrk="1" hangingPunct="1"/>
            <a:r>
              <a:rPr lang="ru-RU" sz="2200" dirty="0" smtClean="0"/>
              <a:t>Структура налоговых и неналоговых доходов бюджета Весьегонского муниципального округа на</a:t>
            </a:r>
            <a:r>
              <a:rPr lang="en-US" sz="2200" dirty="0" smtClean="0"/>
              <a:t> </a:t>
            </a:r>
            <a:r>
              <a:rPr lang="ru-RU" sz="2200" dirty="0" smtClean="0"/>
              <a:t>2024 год</a:t>
            </a:r>
          </a:p>
        </p:txBody>
      </p:sp>
      <p:pic>
        <p:nvPicPr>
          <p:cNvPr id="921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5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408987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241425" y="273050"/>
            <a:ext cx="7443788" cy="86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0900" rIns="0" bIns="0" anchor="ctr"/>
          <a:lstStyle/>
          <a:p>
            <a:pPr algn="r">
              <a:lnSpc>
                <a:spcPct val="93000"/>
              </a:lnSpc>
              <a:buSzPct val="100000"/>
              <a:tabLst>
                <a:tab pos="990600" algn="l"/>
                <a:tab pos="1346200" algn="l"/>
                <a:tab pos="1524000" algn="l"/>
                <a:tab pos="1795463" algn="l"/>
                <a:tab pos="2244725" algn="l"/>
                <a:tab pos="269557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Динамика расходов бюджета Весьегонского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муниципального округа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2022-2024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годы по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направлениям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                                                                                                                                                                                              </a:t>
            </a:r>
          </a:p>
          <a:p>
            <a:pPr algn="r">
              <a:lnSpc>
                <a:spcPct val="93000"/>
              </a:lnSpc>
              <a:buSzPct val="100000"/>
              <a:tabLst>
                <a:tab pos="990600" algn="l"/>
                <a:tab pos="1346200" algn="l"/>
                <a:tab pos="1524000" algn="l"/>
                <a:tab pos="1795463" algn="l"/>
                <a:tab pos="2244725" algn="l"/>
                <a:tab pos="269557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(2024 год – 437 813 тыс</a:t>
            </a:r>
            <a:r>
              <a:rPr lang="ru-RU" sz="1400" dirty="0">
                <a:latin typeface="+mn-lt"/>
                <a:ea typeface="Arial Unicode MS" pitchFamily="34" charset="-128"/>
                <a:cs typeface="Arial Unicode MS" pitchFamily="34" charset="-128"/>
              </a:rPr>
              <a:t>. руб</a:t>
            </a:r>
            <a:r>
              <a:rPr lang="ru-RU" sz="14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ru-RU" sz="14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  <a:endParaRPr lang="ru-RU" sz="1400" b="1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60363" y="1744663"/>
            <a:ext cx="323850" cy="222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214422"/>
          <a:ext cx="850265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371600" y="358775"/>
            <a:ext cx="7510463" cy="108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4165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Структура расходования средств 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бюджета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Весьегонского муниципального округа на 2024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год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направлениям</a:t>
            </a:r>
            <a:endParaRPr lang="ru-RU" sz="2200" dirty="0">
              <a:solidFill>
                <a:srgbClr val="00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285720" y="2000216"/>
          <a:ext cx="900115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142844" y="5500702"/>
            <a:ext cx="30718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7200" y="273050"/>
            <a:ext cx="822483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расходования средств бюджета Весьегонского муниципального округа по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КОСГУ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на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2024г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5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2" name="Text Box 96"/>
          <p:cNvSpPr txBox="1">
            <a:spLocks noChangeArrowheads="1"/>
          </p:cNvSpPr>
          <p:nvPr/>
        </p:nvSpPr>
        <p:spPr bwMode="auto">
          <a:xfrm>
            <a:off x="7956550" y="904875"/>
            <a:ext cx="914400" cy="882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           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285720" y="1500174"/>
          <a:ext cx="9001156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57200" y="273050"/>
            <a:ext cx="822483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500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расходования средств бюджета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по отрасли 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«Образование»</a:t>
            </a:r>
          </a:p>
        </p:txBody>
      </p:sp>
      <p:graphicFrame>
        <p:nvGraphicFramePr>
          <p:cNvPr id="12354" name="Group 66"/>
          <p:cNvGraphicFramePr>
            <a:graphicFrameLocks noGrp="1"/>
          </p:cNvGraphicFramePr>
          <p:nvPr/>
        </p:nvGraphicFramePr>
        <p:xfrm>
          <a:off x="755650" y="1268413"/>
          <a:ext cx="7931150" cy="4785626"/>
        </p:xfrm>
        <a:graphic>
          <a:graphicData uri="http://schemas.openxmlformats.org/drawingml/2006/table">
            <a:tbl>
              <a:tblPr/>
              <a:tblGrid>
                <a:gridCol w="4283075"/>
                <a:gridCol w="973138"/>
                <a:gridCol w="938212"/>
                <a:gridCol w="846138"/>
                <a:gridCol w="890587"/>
              </a:tblGrid>
              <a:tr h="587375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 расходов</a:t>
                      </a: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88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2022г.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 г.первоначальный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16.11.2023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 Прогноз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1638" marR="81638" marT="130530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ошкольн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49307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48350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52540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55277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Общее образование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115357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113980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119722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124343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15828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16308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16709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21505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Молодежная политика и о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здоровление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детей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4016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2595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3634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3860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вопросы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области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образования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798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6580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7597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7996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8459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191088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188830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200601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213444</a:t>
                      </a:r>
                    </a:p>
                  </a:txBody>
                  <a:tcPr marL="81638" marR="81638" marT="155742" marB="42454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8" name="Text Box 96"/>
          <p:cNvSpPr txBox="1">
            <a:spLocks noChangeArrowheads="1"/>
          </p:cNvSpPr>
          <p:nvPr/>
        </p:nvSpPr>
        <p:spPr bwMode="auto">
          <a:xfrm>
            <a:off x="7885113" y="642918"/>
            <a:ext cx="914400" cy="7413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                     </a:t>
            </a:r>
            <a:r>
              <a:rPr lang="ru-RU" sz="1300" i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</a:t>
            </a:r>
            <a:r>
              <a:rPr lang="ru-RU" sz="1300" i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ыс.руб</a:t>
            </a:r>
            <a:r>
              <a:rPr lang="ru-RU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785918" y="273050"/>
            <a:ext cx="689612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расходования средств бюджета по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отрасли«Культура»</a:t>
            </a:r>
          </a:p>
        </p:txBody>
      </p:sp>
      <p:graphicFrame>
        <p:nvGraphicFramePr>
          <p:cNvPr id="13358" name="Group 46"/>
          <p:cNvGraphicFramePr>
            <a:graphicFrameLocks noGrp="1"/>
          </p:cNvGraphicFramePr>
          <p:nvPr/>
        </p:nvGraphicFramePr>
        <p:xfrm>
          <a:off x="428596" y="1571612"/>
          <a:ext cx="8228013" cy="4649799"/>
        </p:xfrm>
        <a:graphic>
          <a:graphicData uri="http://schemas.openxmlformats.org/drawingml/2006/table">
            <a:tbl>
              <a:tblPr/>
              <a:tblGrid>
                <a:gridCol w="3359150"/>
                <a:gridCol w="1277938"/>
                <a:gridCol w="1277937"/>
                <a:gridCol w="1343047"/>
                <a:gridCol w="969941"/>
              </a:tblGrid>
              <a:tr h="687385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2022г.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23г.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16.11.2023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1638" marR="81638" marT="130535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культуры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21627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22215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22586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26399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38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Библиотеки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14506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13267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14108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17507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вопросы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в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области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культуры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04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2027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2978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22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38073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37509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39574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46884</a:t>
                      </a:r>
                    </a:p>
                  </a:txBody>
                  <a:tcPr marL="81638" marR="81638" marT="155748" marB="42456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0" name="Text Box 83"/>
          <p:cNvSpPr txBox="1">
            <a:spLocks noChangeArrowheads="1"/>
          </p:cNvSpPr>
          <p:nvPr/>
        </p:nvSpPr>
        <p:spPr bwMode="auto">
          <a:xfrm>
            <a:off x="7956550" y="1268413"/>
            <a:ext cx="750888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838" y="115888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928662" y="0"/>
            <a:ext cx="7858181" cy="1142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Направления </a:t>
            </a:r>
            <a:r>
              <a:rPr lang="ru-RU" sz="22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расходования средств бюджета по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отрасли «Общегосударственные вопросы»</a:t>
            </a:r>
          </a:p>
        </p:txBody>
      </p:sp>
      <p:graphicFrame>
        <p:nvGraphicFramePr>
          <p:cNvPr id="14414" name="Group 78"/>
          <p:cNvGraphicFramePr>
            <a:graphicFrameLocks noGrp="1"/>
          </p:cNvGraphicFramePr>
          <p:nvPr/>
        </p:nvGraphicFramePr>
        <p:xfrm>
          <a:off x="284163" y="1106488"/>
          <a:ext cx="8558212" cy="5489031"/>
        </p:xfrm>
        <a:graphic>
          <a:graphicData uri="http://schemas.openxmlformats.org/drawingml/2006/table">
            <a:tbl>
              <a:tblPr/>
              <a:tblGrid>
                <a:gridCol w="4313237"/>
                <a:gridCol w="960438"/>
                <a:gridCol w="1127125"/>
                <a:gridCol w="1169987"/>
                <a:gridCol w="987425"/>
              </a:tblGrid>
              <a:tr h="339738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я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05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2г.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на 2023г.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01.11.2023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2024</a:t>
                      </a:r>
                    </a:p>
                  </a:txBody>
                  <a:tcPr marL="81637" marR="81637" marT="130457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2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Общегосударственные вопросы  -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52125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53723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59105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62082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70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высшего должностного лица субъекта РФ и МО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2424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1857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2054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2509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9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законодательных (представительных) органов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власти и представительных органов МО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663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1030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1112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1124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17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Функционирование правительства РФ, высших исполнительных органов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. власти субъектов РФ, местных администраций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7708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33600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32906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37480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37614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141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фин.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надзора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7948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8925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9267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9684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Резервные фонды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62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7435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8505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9026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9158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3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Судебная практика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23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Обеспечение проведение выборов и референдумов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1488</a:t>
                      </a:r>
                    </a:p>
                  </a:txBody>
                  <a:tcPr marL="81637" marR="81637" marT="155651" marB="42431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4" name="Text Box 96"/>
          <p:cNvSpPr txBox="1">
            <a:spLocks noChangeArrowheads="1"/>
          </p:cNvSpPr>
          <p:nvPr/>
        </p:nvSpPr>
        <p:spPr bwMode="auto">
          <a:xfrm>
            <a:off x="7956550" y="642918"/>
            <a:ext cx="750888" cy="4921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 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572272"/>
            <a:ext cx="2019328" cy="149203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расходования средств бюджета по </a:t>
            </a:r>
            <a:r>
              <a:rPr lang="ru-RU" sz="2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отрасли «Национальная безопасность и правоохранительная </a:t>
            </a:r>
            <a:r>
              <a:rPr lang="ru-RU" sz="2200" dirty="0">
                <a:latin typeface="+mn-lt"/>
                <a:ea typeface="Arial Unicode MS" pitchFamily="34" charset="-128"/>
                <a:cs typeface="Arial Unicode MS" pitchFamily="34" charset="-128"/>
              </a:rPr>
              <a:t>деятельность»</a:t>
            </a:r>
          </a:p>
        </p:txBody>
      </p:sp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522288" y="1665288"/>
          <a:ext cx="8228012" cy="4468813"/>
        </p:xfrm>
        <a:graphic>
          <a:graphicData uri="http://schemas.openxmlformats.org/drawingml/2006/table">
            <a:tbl>
              <a:tblPr/>
              <a:tblGrid>
                <a:gridCol w="4002087"/>
                <a:gridCol w="1093788"/>
                <a:gridCol w="1060450"/>
                <a:gridCol w="1176337"/>
                <a:gridCol w="895350"/>
              </a:tblGrid>
              <a:tr h="388869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737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 средств</a:t>
                      </a:r>
                    </a:p>
                  </a:txBody>
                  <a:tcPr marL="81638" marR="81638" marT="157737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2022г.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2023г.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на 01.11.2023</a:t>
                      </a: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1638" marR="81638" marT="130480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766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4811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4874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6672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8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Органы юстиции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461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469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469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431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221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4350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4031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4405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6241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6193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682" marB="42439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8" name="Text Box 96"/>
          <p:cNvSpPr txBox="1">
            <a:spLocks noChangeArrowheads="1"/>
          </p:cNvSpPr>
          <p:nvPr/>
        </p:nvSpPr>
        <p:spPr bwMode="auto">
          <a:xfrm>
            <a:off x="8034338" y="1208088"/>
            <a:ext cx="750887" cy="636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b="1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Бюджет для граждан это - …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18560" y="1600008"/>
            <a:ext cx="7902720" cy="38988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Бюджет для граждан – это документ составляющийся на регулярной основе, который содержит основные положения проекта закона областного бюджета и отчета о его исполнении в доступной и понятной форме.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«Бюджет для граждан» Весьегонского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 муниципального округа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Тверской области позволит Вам ознакомиться с основными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параметрами проекта бюджета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</a:rPr>
              <a:t>на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</a:rPr>
              <a:t>2024 год.</a:t>
            </a: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расходования средств  бюджета по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отрасли «Национальная </a:t>
            </a:r>
            <a:r>
              <a:rPr lang="ru-RU" sz="2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экономика»</a:t>
            </a:r>
          </a:p>
        </p:txBody>
      </p:sp>
      <p:sp>
        <p:nvSpPr>
          <p:cNvPr id="17412" name="Text Box 96"/>
          <p:cNvSpPr txBox="1">
            <a:spLocks noChangeArrowheads="1"/>
          </p:cNvSpPr>
          <p:nvPr/>
        </p:nvSpPr>
        <p:spPr bwMode="auto">
          <a:xfrm>
            <a:off x="7902575" y="1665288"/>
            <a:ext cx="752475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16442" name="Group 58"/>
          <p:cNvGraphicFramePr>
            <a:graphicFrameLocks noGrp="1"/>
          </p:cNvGraphicFramePr>
          <p:nvPr/>
        </p:nvGraphicFramePr>
        <p:xfrm>
          <a:off x="500034" y="2143116"/>
          <a:ext cx="8229600" cy="3797101"/>
        </p:xfrm>
        <a:graphic>
          <a:graphicData uri="http://schemas.openxmlformats.org/drawingml/2006/table">
            <a:tbl>
              <a:tblPr/>
              <a:tblGrid>
                <a:gridCol w="3822700"/>
                <a:gridCol w="1223963"/>
                <a:gridCol w="1109662"/>
                <a:gridCol w="1176338"/>
                <a:gridCol w="896937"/>
              </a:tblGrid>
              <a:tr h="246070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2023г.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16.11.2023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экономика -  итого 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52675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61019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70706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70648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Общеэкономические вопросы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Транспорт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5658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6450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6441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6426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8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Дорожное хозяйство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46430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53876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59915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62527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7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587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693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4350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1695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расходования средств бюджета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 отрасли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«Социальная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политика</a:t>
            </a:r>
            <a:r>
              <a:rPr lang="ru-RU" sz="2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</p:txBody>
      </p:sp>
      <p:graphicFrame>
        <p:nvGraphicFramePr>
          <p:cNvPr id="17454" name="Group 46"/>
          <p:cNvGraphicFramePr>
            <a:graphicFrameLocks noGrp="1"/>
          </p:cNvGraphicFramePr>
          <p:nvPr/>
        </p:nvGraphicFramePr>
        <p:xfrm>
          <a:off x="500034" y="1932304"/>
          <a:ext cx="8229600" cy="4190151"/>
        </p:xfrm>
        <a:graphic>
          <a:graphicData uri="http://schemas.openxmlformats.org/drawingml/2006/table">
            <a:tbl>
              <a:tblPr/>
              <a:tblGrid>
                <a:gridCol w="3495675"/>
                <a:gridCol w="1087441"/>
                <a:gridCol w="1409697"/>
                <a:gridCol w="1304947"/>
                <a:gridCol w="931840"/>
              </a:tblGrid>
              <a:tr h="539748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57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бъемы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57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7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2023г. первоначальный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план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16.11.2022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1638" marR="81638" marT="130580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Социальная политика - итого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5876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4382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7220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4806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Пенсионное обеспечение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389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351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424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40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2257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2587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1949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1782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17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Охрана семьи и детства</a:t>
                      </a:r>
                      <a:endParaRPr kumimoji="0" lang="en-GB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3230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1444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4847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2340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217">
                <a:tc>
                  <a:txBody>
                    <a:bodyPr/>
                    <a:lstStyle/>
                    <a:p>
                      <a:pPr marL="0" marR="0" lvl="0" indent="4763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361950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Другие вопросы в области   национальной политике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5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260</a:t>
                      </a:r>
                      <a:endParaRPr lang="ru-RU" dirty="0"/>
                    </a:p>
                  </a:txBody>
                  <a:tcPr marL="81638" marR="81638" marT="155801" marB="4247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6" name="Text Box 96"/>
          <p:cNvSpPr txBox="1">
            <a:spLocks noChangeArrowheads="1"/>
          </p:cNvSpPr>
          <p:nvPr/>
        </p:nvSpPr>
        <p:spPr bwMode="auto">
          <a:xfrm>
            <a:off x="7929586" y="1500174"/>
            <a:ext cx="849289" cy="642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Направления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расходования средств бюджета </a:t>
            </a:r>
            <a:r>
              <a:rPr lang="ru-RU" sz="22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 отрасли </a:t>
            </a:r>
            <a:r>
              <a:rPr lang="ru-RU" sz="2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«ЖКХ»</a:t>
            </a:r>
            <a:endParaRPr lang="ru-RU" sz="2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12" name="Text Box 96"/>
          <p:cNvSpPr txBox="1">
            <a:spLocks noChangeArrowheads="1"/>
          </p:cNvSpPr>
          <p:nvPr/>
        </p:nvSpPr>
        <p:spPr bwMode="auto">
          <a:xfrm>
            <a:off x="7902575" y="857232"/>
            <a:ext cx="752475" cy="50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16442" name="Group 58"/>
          <p:cNvGraphicFramePr>
            <a:graphicFrameLocks noGrp="1"/>
          </p:cNvGraphicFramePr>
          <p:nvPr/>
        </p:nvGraphicFramePr>
        <p:xfrm>
          <a:off x="571472" y="857232"/>
          <a:ext cx="8229600" cy="5597077"/>
        </p:xfrm>
        <a:graphic>
          <a:graphicData uri="http://schemas.openxmlformats.org/drawingml/2006/table">
            <a:tbl>
              <a:tblPr/>
              <a:tblGrid>
                <a:gridCol w="3822700"/>
                <a:gridCol w="1223963"/>
                <a:gridCol w="1109662"/>
                <a:gridCol w="1176338"/>
                <a:gridCol w="896937"/>
              </a:tblGrid>
              <a:tr h="268505">
                <a:tc rowSpan="2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Направления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расходов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объемы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средств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7825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2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Факт 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2023г.</a:t>
                      </a:r>
                    </a:p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первоначальный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2700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Утвержденный план 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на 01.11.2023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ct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 </a:t>
                      </a:r>
                      <a:r>
                        <a:rPr kumimoji="0" lang="en-GB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1638" marR="81638" marT="130553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41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05 ЖКХ -  итого 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46311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103799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113522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29968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429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0501 Жилищное хозяйство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202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2580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1492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1514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1416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786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0502 Коммунальное хозяйство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11462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5480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6841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9026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6085">
                <a:tc>
                  <a:txBody>
                    <a:bodyPr/>
                    <a:lstStyle/>
                    <a:p>
                      <a:pPr marL="342900" marR="0" lvl="0" indent="-338138" algn="l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0503 Благоустройство в т.ч.-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32269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96827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105167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38138" algn="r" defTabSz="449263" rtl="0" eaLnBrk="1" fontAlgn="base" latinLnBrk="0" hangingPunct="1">
                        <a:lnSpc>
                          <a:spcPct val="77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  <a:tab pos="790575" algn="l"/>
                          <a:tab pos="1239838" algn="l"/>
                          <a:tab pos="1689100" algn="l"/>
                          <a:tab pos="2138363" algn="l"/>
                          <a:tab pos="2587625" algn="l"/>
                          <a:tab pos="3036888" algn="l"/>
                          <a:tab pos="3486150" algn="l"/>
                          <a:tab pos="3935413" algn="l"/>
                          <a:tab pos="4384675" algn="l"/>
                          <a:tab pos="4833938" algn="l"/>
                          <a:tab pos="5283200" algn="l"/>
                          <a:tab pos="5732463" algn="l"/>
                          <a:tab pos="6181725" algn="l"/>
                          <a:tab pos="6630988" algn="l"/>
                          <a:tab pos="7080250" algn="l"/>
                          <a:tab pos="7529513" algn="l"/>
                          <a:tab pos="7978775" algn="l"/>
                          <a:tab pos="8428038" algn="l"/>
                          <a:tab pos="8877300" algn="l"/>
                          <a:tab pos="9326563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19526</a:t>
                      </a:r>
                    </a:p>
                  </a:txBody>
                  <a:tcPr marL="81638" marR="81638" marT="155768" marB="42462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72364" y="6357958"/>
            <a:ext cx="1571636" cy="365125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3" y="369888"/>
            <a:ext cx="776287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311275" y="596900"/>
            <a:ext cx="7575550" cy="71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Перечень муниципальных программ Весьегонского </a:t>
            </a:r>
            <a:r>
              <a:rPr lang="ru-RU" sz="2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округа  </a:t>
            </a:r>
            <a:r>
              <a:rPr lang="ru-RU" sz="2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</a:t>
            </a:r>
            <a:r>
              <a:rPr lang="ru-RU" sz="2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2024 </a:t>
            </a:r>
            <a:r>
              <a:rPr lang="ru-RU" sz="22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18480" name="Group 48"/>
          <p:cNvGraphicFramePr>
            <a:graphicFrameLocks noGrp="1"/>
          </p:cNvGraphicFramePr>
          <p:nvPr/>
        </p:nvGraphicFramePr>
        <p:xfrm>
          <a:off x="787400" y="1577975"/>
          <a:ext cx="7880351" cy="4138687"/>
        </p:xfrm>
        <a:graphic>
          <a:graphicData uri="http://schemas.openxmlformats.org/drawingml/2006/table">
            <a:tbl>
              <a:tblPr/>
              <a:tblGrid>
                <a:gridCol w="4747671"/>
                <a:gridCol w="803705"/>
                <a:gridCol w="803705"/>
                <a:gridCol w="803705"/>
                <a:gridCol w="721565"/>
              </a:tblGrid>
              <a:tr h="63165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Наименование  МП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 факт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2023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на 01.01.2023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2023год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на 01.11.2023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2024год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1.Муниципальная программа «Культура Весьегонского муниципального округа 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45547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45367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47764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56349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43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2. Муниципальная программа «Развитие физической культуры и спорта Весьегонского муниципального округа 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417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603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578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603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43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3. Муниципальная программа «О дополнительных мерах по социальной поддержке населения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3310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1912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1013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1163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4. Муниципальная программа «Патриотическое воспитание молодежи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3287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2249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3145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3306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5. Муниципальная программа «Молодежь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529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246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601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527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8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6. Муниципальная программа «Развитие малого и среднего предпринимательства в Весьегонском муниципальном округе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0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7. Муниципальная программа «Развитие системы образования Весьегонского муниципального округа Тверской области»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181544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180778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190524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202736</a:t>
                      </a:r>
                    </a:p>
                  </a:txBody>
                  <a:tcPr marL="81638" marR="81638" marT="120615" marB="42447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76"/>
          <p:cNvSpPr txBox="1">
            <a:spLocks noChangeArrowheads="1"/>
          </p:cNvSpPr>
          <p:nvPr/>
        </p:nvSpPr>
        <p:spPr bwMode="auto">
          <a:xfrm>
            <a:off x="8027988" y="908050"/>
            <a:ext cx="720725" cy="1101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8" name="Group 52"/>
          <p:cNvGraphicFramePr>
            <a:graphicFrameLocks noGrp="1"/>
          </p:cNvGraphicFramePr>
          <p:nvPr/>
        </p:nvGraphicFramePr>
        <p:xfrm>
          <a:off x="214282" y="0"/>
          <a:ext cx="8786875" cy="6341310"/>
        </p:xfrm>
        <a:graphic>
          <a:graphicData uri="http://schemas.openxmlformats.org/drawingml/2006/table">
            <a:tbl>
              <a:tblPr/>
              <a:tblGrid>
                <a:gridCol w="5572164"/>
                <a:gridCol w="857256"/>
                <a:gridCol w="785818"/>
                <a:gridCol w="785818"/>
                <a:gridCol w="785819"/>
              </a:tblGrid>
              <a:tr h="28575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Наименование МП</a:t>
                      </a:r>
                    </a:p>
                  </a:txBody>
                  <a:tcPr marL="81638" marR="81638" marT="120651" marB="42460" anchor="ctr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 факт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2023г.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на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01.01.2023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2023г.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 на </a:t>
                      </a: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01.11.2023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2024 год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1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8. Муниципальная программа «Обеспечение правопорядка и безопасности населения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3126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2434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2802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4368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9. Муниципальная программа  «Развитие сферы транспорта и дорожной деятельности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52088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60326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66356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68953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10. Муниципальная программа «Совершенствование муниципального управления в Весьегонском муниципальном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43923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43815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48951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50161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11. Муниципальная программа «Управление муниципальными финансами и совершенствование доходного потенциала в Весьегонском муниципальном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7949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8585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9197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9353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12. Муниципальная программа «Информационное обеспечение населения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1898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1893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2245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1942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13. Муниципальная программа  «Повышение эффективности управления муниципальной собственностью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525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458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1560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14. Муниципальная программа «Обеспечение мероприятий по повышению уровня защиты населения и территории Весьегонского  муниципального округа Тверской области от чрезвычайных ситуаций природного и техногенного характера 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1699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2135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2155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2473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7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15. Муниципальная программа  «Охрана окружающей среды в Весьегонском  муниципальном  округе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427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427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356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8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16. Муниципальная программа  «Развитие ИЖС и личного подсобного хозяйства на территории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297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828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780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87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17.Муниципальая программа «Комплексное развитие системы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жилищно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 коммунального хозяйства Весьегонского муниципального округа Тверской области»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46311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102923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119865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29725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31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Расходы не включенные в муниципальные программы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1358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1870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2359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3443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Итого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393823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456867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499033</a:t>
                      </a: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437813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3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1638" marR="81638" marT="120651" marB="42460" horzOverflow="overflow">
                    <a:lnL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Тверской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 «Культура 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округа Тверской области»</a:t>
            </a:r>
            <a:endParaRPr lang="ru-RU" sz="20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20514" name="Group 34"/>
          <p:cNvGraphicFramePr>
            <a:graphicFrameLocks noGrp="1"/>
          </p:cNvGraphicFramePr>
          <p:nvPr/>
        </p:nvGraphicFramePr>
        <p:xfrm>
          <a:off x="285720" y="1300163"/>
          <a:ext cx="3857652" cy="3304485"/>
        </p:xfrm>
        <a:graphic>
          <a:graphicData uri="http://schemas.openxmlformats.org/drawingml/2006/table">
            <a:tbl>
              <a:tblPr/>
              <a:tblGrid>
                <a:gridCol w="3857652"/>
              </a:tblGrid>
              <a:tr h="13430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Цели: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условий для повышения качества и разнообразия услуг, предоставляемых в сфере культуры, удовлетворения потребностей в развитии и реализации культурного и духовного потенциала каждой личности.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качества условий предоставления образовательных услуг учреждением дополнительного образования детей в сфере культуры.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7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ПП1: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библиотечного обслуживания населения 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ПП2: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культурно -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досуговой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деятельности учреждений культуры Весьегонского муниципального округа Тверской области.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ПП3: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Развитие дополнительного образования в сфере культуры.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ПП4: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Реализация социально-значимых проектов в сфере культуры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Обеспечивающая программа</a:t>
                      </a:r>
                    </a:p>
                  </a:txBody>
                  <a:tcPr marL="82963" marR="82963" marT="41484" marB="414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12" name="Group 32"/>
          <p:cNvGraphicFramePr>
            <a:graphicFrameLocks noGrp="1"/>
          </p:cNvGraphicFramePr>
          <p:nvPr/>
        </p:nvGraphicFramePr>
        <p:xfrm>
          <a:off x="285720" y="4571372"/>
          <a:ext cx="8413750" cy="2162360"/>
        </p:xfrm>
        <a:graphic>
          <a:graphicData uri="http://schemas.openxmlformats.org/drawingml/2006/table">
            <a:tbl>
              <a:tblPr/>
              <a:tblGrid>
                <a:gridCol w="841375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80" marB="4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5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Формирование культурной среды, отвечающей растущим потребностям личности и общества, повышение качества, разнообразия и эффективности услуг в сфере  культуры.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условий для участия всего населения в культурной жизни, а также вовлеченности детей, молодежи, лиц пожилого возраста в активную социально-культурную деятельность.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благоприятных условий для улучшения культурно-досугового обслуживания населения, укрепления материально-технической базы отрасли, развития самодеятельного художественного творчества.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Стимулирование потребления культурных благ.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Увеличение уровня социального обеспечения работников культуры.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Увеличение объемов платных услуг.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Охват услугами дополнительного образования детей в сфере культуры – 17%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Улучшение качества образовательных услуг за счет пополнения фонда МБОУ ДО « Весьегонская детская школа искусств» новыми музыкальными инструментами.</a:t>
                      </a:r>
                    </a:p>
                  </a:txBody>
                  <a:tcPr marL="82950" marR="82950" marT="41480" marB="41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1" name="Text Box 69"/>
          <p:cNvSpPr txBox="1">
            <a:spLocks noChangeArrowheads="1"/>
          </p:cNvSpPr>
          <p:nvPr/>
        </p:nvSpPr>
        <p:spPr bwMode="auto">
          <a:xfrm>
            <a:off x="8143900" y="1000108"/>
            <a:ext cx="750887" cy="39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9" name="Диаграмма 1"/>
          <p:cNvGraphicFramePr>
            <a:graphicFrameLocks/>
          </p:cNvGraphicFramePr>
          <p:nvPr/>
        </p:nvGraphicFramePr>
        <p:xfrm>
          <a:off x="3500430" y="1285860"/>
          <a:ext cx="5881698" cy="315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Развитие физической культуры и спорта 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Весьегонском муниципальном округе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071802" y="1285860"/>
          <a:ext cx="5881698" cy="315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532" name="Group 28"/>
          <p:cNvGraphicFramePr>
            <a:graphicFrameLocks noGrp="1"/>
          </p:cNvGraphicFramePr>
          <p:nvPr/>
        </p:nvGraphicFramePr>
        <p:xfrm>
          <a:off x="479425" y="1773238"/>
          <a:ext cx="3192462" cy="2483709"/>
        </p:xfrm>
        <a:graphic>
          <a:graphicData uri="http://schemas.openxmlformats.org/drawingml/2006/table">
            <a:tbl>
              <a:tblPr/>
              <a:tblGrid>
                <a:gridCol w="3192462"/>
              </a:tblGrid>
              <a:tr h="9951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максимального вовлечения населения Весьегонского муниципального округа в систематические занятия физической культурой и спортом.</a:t>
                      </a:r>
                    </a:p>
                  </a:txBody>
                  <a:tcPr marL="82947" marR="82947" marT="41432" marB="4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35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Развитие физкультурно-оздоровительного движения среди всех возрастных групп и категорий населения.</a:t>
                      </a:r>
                    </a:p>
                  </a:txBody>
                  <a:tcPr marL="82947" marR="82947" marT="41432" marB="41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622" name="Group 22"/>
          <p:cNvGraphicFramePr>
            <a:graphicFrameLocks noGrp="1"/>
          </p:cNvGraphicFramePr>
          <p:nvPr/>
        </p:nvGraphicFramePr>
        <p:xfrm>
          <a:off x="500034" y="4214819"/>
          <a:ext cx="8132762" cy="2025280"/>
        </p:xfrm>
        <a:graphic>
          <a:graphicData uri="http://schemas.openxmlformats.org/drawingml/2006/table">
            <a:tbl>
              <a:tblPr/>
              <a:tblGrid>
                <a:gridCol w="8132762"/>
              </a:tblGrid>
              <a:tr h="20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500" marB="41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51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населения муниципального округа, систематически занимающегося физической культурой и спортом с 30% до 34% от его общей численности.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занимающихся в возрасте 6-15 лет в системе учреждений дополнительного образования детей от 30% до 32% от общей численности данной возрастной группы.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Ежегодное увеличение численности подготовленных спортсменов, выполнивших массовые спортивные разряды на 4%.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обучающихся и студентов, систематически занимающихся физической культурой и спортом с 30%до 31% от его общей численности.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лиц с ограниченными возможностями здоровья и инвалидов, систематически занимающихся физической культурой и спортом ,в общей  численности данной категории населения с 1% до 1,2%.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 граждан ,  занимающихся физической культурой и спортом  по месту работы, в общей  численности населения, занятого в экономике до 30%.</a:t>
                      </a:r>
                    </a:p>
                  </a:txBody>
                  <a:tcPr marL="82950" marR="82950" marT="41500" marB="41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9" name="Text Box 69"/>
          <p:cNvSpPr txBox="1">
            <a:spLocks noChangeArrowheads="1"/>
          </p:cNvSpPr>
          <p:nvPr/>
        </p:nvSpPr>
        <p:spPr bwMode="auto">
          <a:xfrm>
            <a:off x="7648575" y="1300163"/>
            <a:ext cx="750888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Муниципальная 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Тверской области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 дополнительных мерах по социальной поддержке населения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области»</a:t>
            </a:r>
            <a:endParaRPr lang="ru-RU" sz="20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3556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313113" y="1357298"/>
          <a:ext cx="5830887" cy="32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557" name="Group 29"/>
          <p:cNvGraphicFramePr>
            <a:graphicFrameLocks noGrp="1"/>
          </p:cNvGraphicFramePr>
          <p:nvPr/>
        </p:nvGraphicFramePr>
        <p:xfrm>
          <a:off x="471488" y="1481139"/>
          <a:ext cx="3164408" cy="2915036"/>
        </p:xfrm>
        <a:graphic>
          <a:graphicData uri="http://schemas.openxmlformats.org/drawingml/2006/table">
            <a:tbl>
              <a:tblPr/>
              <a:tblGrid>
                <a:gridCol w="3164408"/>
              </a:tblGrid>
              <a:tr h="71224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поддержка отдельных категорий населения Весьегонского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муниципального округа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08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Социальная поддержка семьи и детей.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30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Содействие развитию здравоохранения Весьегонского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муниципального округа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 Обеспечение жильем детей-сирот и детей, оставшихся без попечения родителей.</a:t>
                      </a: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3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ПП4: Социальная поддержка ветеранов.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7" marR="82947" marT="41435" marB="4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4429132"/>
          <a:ext cx="8358246" cy="181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58246"/>
              </a:tblGrid>
              <a:tr h="26581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500" marB="41500"/>
                </a:tc>
              </a:tr>
              <a:tr h="154552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Повышение жизненного уровня социально незащищенных граждан до уровня минимальных социальных стандартов.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Сохранение социальной стабильности на территории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Весьегонского муниципального округа Тверской области</a:t>
                      </a:r>
                      <a:r>
                        <a:rPr lang="ru-RU" sz="1200" b="0" baseline="0" dirty="0" smtClean="0"/>
                        <a:t>..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Обеспечение жильем детей-сирот и детей оставшихся без попечения родителей, нуждающихся в улучшении жилищных условий.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Закрепление в Весьегонской больнице врачей-специалистов.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Профилактика социального неблагополучия в семьях, оставшихся в трудной жизненной ситуации.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Повышение внимания общественности к социальным проблемам граждан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Весьегонского муниципального округа Тверской области</a:t>
                      </a:r>
                      <a:r>
                        <a:rPr lang="ru-RU" sz="1200" b="0" baseline="0" dirty="0" smtClean="0"/>
                        <a:t>.</a:t>
                      </a:r>
                      <a:endParaRPr lang="ru-RU" sz="1200" b="0" dirty="0"/>
                    </a:p>
                  </a:txBody>
                  <a:tcPr marL="82950" marR="82950" marT="41500" marB="41500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Патриотическое воспитание молодежи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58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395663" y="1235075"/>
          <a:ext cx="5570537" cy="3217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673" name="Group 25"/>
          <p:cNvGraphicFramePr>
            <a:graphicFrameLocks noGrp="1"/>
          </p:cNvGraphicFramePr>
          <p:nvPr/>
        </p:nvGraphicFramePr>
        <p:xfrm>
          <a:off x="488950" y="1692275"/>
          <a:ext cx="3002929" cy="1979659"/>
        </p:xfrm>
        <a:graphic>
          <a:graphicData uri="http://schemas.openxmlformats.org/drawingml/2006/table">
            <a:tbl>
              <a:tblPr/>
              <a:tblGrid>
                <a:gridCol w="3002929"/>
              </a:tblGrid>
              <a:tr h="11652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условий для патриотического воспитания молодежи Весьегонского муниципального округа на базе учреждения МБУ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</a:txBody>
                  <a:tcPr marL="82947" marR="82947" marT="41459" marB="41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Развитие МБУ 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Обустройство помещения для занятий воспитанников МУ МСПЦ «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Кировец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».</a:t>
                      </a:r>
                    </a:p>
                  </a:txBody>
                  <a:tcPr marL="82947" marR="82947" marT="41459" marB="414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0538" y="4670425"/>
          <a:ext cx="8132762" cy="1446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2"/>
              </a:tblGrid>
              <a:tr h="26594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505" marB="41505"/>
                </a:tc>
              </a:tr>
              <a:tr h="99770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Увеличение числа молодежи,</a:t>
                      </a:r>
                      <a:r>
                        <a:rPr lang="ru-RU" sz="1200" b="0" baseline="0" dirty="0" smtClean="0"/>
                        <a:t> занимающихся спортом и ведущий здоровый образ жизни.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Обучение детей основам начальной военной подготовки.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ru-RU" sz="1200" b="0" baseline="0" dirty="0" smtClean="0"/>
                        <a:t>Подготовка юношей к службе в рядах Вооруженных сил РФ.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ru-RU" sz="1200" b="0" baseline="0" dirty="0" smtClean="0"/>
                        <a:t>Создание условий для отдыха жителей.</a:t>
                      </a:r>
                    </a:p>
                    <a:p>
                      <a:pPr marL="800100" lvl="1" indent="-342900">
                        <a:buAutoNum type="arabicPeriod"/>
                      </a:pPr>
                      <a:r>
                        <a:rPr lang="ru-RU" sz="1200" b="0" baseline="0" dirty="0" smtClean="0"/>
                        <a:t>Содействие развитию объектов спортивной направленности..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Привлечение большего числа жителей разного возраста к занятиям спортом и ведению здорового образа жизни.</a:t>
                      </a:r>
                      <a:endParaRPr lang="ru-RU" sz="1200" b="0" dirty="0"/>
                    </a:p>
                  </a:txBody>
                  <a:tcPr marL="82950" marR="82950" marT="41505" marB="41505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«Молодежь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Весьегонского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области»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5604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16300" y="1268413"/>
          <a:ext cx="5554663" cy="2906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500034" y="1643050"/>
          <a:ext cx="3168650" cy="2985404"/>
        </p:xfrm>
        <a:graphic>
          <a:graphicData uri="http://schemas.openxmlformats.org/drawingml/2006/table">
            <a:tbl>
              <a:tblPr/>
              <a:tblGrid>
                <a:gridCol w="3168650"/>
              </a:tblGrid>
              <a:tr h="12720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-Обеспечение эффективной социализации и самореализации молодых граждан в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</a:t>
                      </a: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-Обеспечение жильем молодых семей.</a:t>
                      </a:r>
                    </a:p>
                  </a:txBody>
                  <a:tcPr marL="82964" marR="82964" marT="41501" marB="41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568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ПП1:Создание условий для вовлечения молодежи в общественно- политическую, социально- экономическую и культурную жизнь общества.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 Содействие в обеспечении жильем молодых семей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ПП3:Поддержка семьи и детей</a:t>
                      </a:r>
                    </a:p>
                  </a:txBody>
                  <a:tcPr marL="82964" marR="82964" marT="41501" marB="415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714884"/>
          <a:ext cx="8132762" cy="1483300"/>
        </p:xfrm>
        <a:graphic>
          <a:graphicData uri="http://schemas.openxmlformats.org/drawingml/2006/table">
            <a:tbl>
              <a:tblPr/>
              <a:tblGrid>
                <a:gridCol w="8132762"/>
              </a:tblGrid>
              <a:tr h="303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27" marB="41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Увеличение доли молодых граждан В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есьегонского муниципального округа Тверской области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, участвующих в мероприятиях молодежной политики.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уровня информированности молодежи о предоставляемых в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возможностях для саморазвития и самореализации.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повышения уровня обеспеченности жильем молодых семей.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демографической ситуации 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Весьегонском муниципальном округе Тверской области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</a:txBody>
                  <a:tcPr marL="82950" marR="82950" marT="41427" marB="414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Тематическое наполнение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489600" y="1991730"/>
            <a:ext cx="7968960" cy="26857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Вводная часть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Общая характеристика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Доходы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Расходы бюджета</a:t>
            </a:r>
          </a:p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Дополнительная информация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476375" y="33337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малого и среднего предпринимательства в Весьегонском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муниципальном округе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92525" y="1293813"/>
          <a:ext cx="5297488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766" name="Group 22"/>
          <p:cNvGraphicFramePr>
            <a:graphicFrameLocks noGrp="1"/>
          </p:cNvGraphicFramePr>
          <p:nvPr/>
        </p:nvGraphicFramePr>
        <p:xfrm>
          <a:off x="488950" y="1600200"/>
          <a:ext cx="3192463" cy="2087563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118015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поддержка и развитие малого и среднего предпринимательства в Весьегонском муниципальном округе Тверской области. </a:t>
                      </a:r>
                    </a:p>
                  </a:txBody>
                  <a:tcPr marL="82947" marR="82947" marT="41422" marB="414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40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Обеспечение благоприятных условий для устойчивого развития малого и среднего предпринимательства в Весьегонском муниципальном округе Тверской области.</a:t>
                      </a:r>
                    </a:p>
                  </a:txBody>
                  <a:tcPr marL="82947" marR="82947" marT="41422" marB="414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4286256"/>
          <a:ext cx="8429684" cy="2177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9684"/>
              </a:tblGrid>
              <a:tr h="26566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24" marR="82924" marT="41421" marB="41421"/>
                </a:tc>
              </a:tr>
              <a:tr h="172823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Совершенствование форм и методов взаимодействия органов местного самоуправления и  субъектов малого и среднего  предпринимательства.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dirty="0" smtClean="0"/>
                        <a:t>Увеличение доли</a:t>
                      </a:r>
                      <a:r>
                        <a:rPr lang="ru-RU" sz="1200" b="0" baseline="0" dirty="0" smtClean="0"/>
                        <a:t> занятых в малом предпринимательстве до 41 % от числа работающих в экономике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Весьегонского муниципального округа.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Рост объемов производства продукции (товаров, услуг) малыми предприятиями на 5-10 %.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Публикации в периодических изданиях информационных материалов, статей, посвященных проблемам и достижениям в развитии предпринимательства.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Информационное обеспечение по вопросам предпринимательской деятельности 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Оказание имущественной и </a:t>
                      </a:r>
                      <a:r>
                        <a:rPr lang="ru-RU" sz="1200" b="0" baseline="0" dirty="0" err="1" smtClean="0"/>
                        <a:t>консультационно</a:t>
                      </a:r>
                      <a:r>
                        <a:rPr lang="ru-RU" sz="1200" b="0" baseline="0" dirty="0" smtClean="0"/>
                        <a:t> – информационной поддержки  субъектам малого и среднего предпринимательства.  </a:t>
                      </a:r>
                      <a:endParaRPr lang="ru-RU" sz="1200" b="0" dirty="0"/>
                    </a:p>
                  </a:txBody>
                  <a:tcPr marL="82924" marR="82924" marT="41421" marB="41421"/>
                </a:tc>
              </a:tr>
            </a:tbl>
          </a:graphicData>
        </a:graphic>
      </p:graphicFrame>
      <p:sp>
        <p:nvSpPr>
          <p:cNvPr id="27669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188913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32798" name="Group 30"/>
          <p:cNvGraphicFramePr>
            <a:graphicFrameLocks noGrp="1"/>
          </p:cNvGraphicFramePr>
          <p:nvPr/>
        </p:nvGraphicFramePr>
        <p:xfrm>
          <a:off x="500034" y="1089042"/>
          <a:ext cx="8297892" cy="2697148"/>
        </p:xfrm>
        <a:graphic>
          <a:graphicData uri="http://schemas.openxmlformats.org/drawingml/2006/table">
            <a:tbl>
              <a:tblPr/>
              <a:tblGrid>
                <a:gridCol w="4148946"/>
                <a:gridCol w="1382982"/>
                <a:gridCol w="1382982"/>
                <a:gridCol w="1382982"/>
              </a:tblGrid>
              <a:tr h="6593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Повышение качества и доступности предоставляемых образовательных услуг населению, использование материально-технических, кадровых, финансовых и управленческих ресурсов.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2022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2023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2024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Организация дошкольного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49210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51898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57194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 Совершенствование системы общего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112158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118150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121780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ПП3: Организация дополнительного образования.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7850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8245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11246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ПП4: Комплексная безопасность образовательных организаций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4224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3210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3013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ПП5: Укрепление здоровья детей и подростков обр. организациях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512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619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572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1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ПП6: Осуществление гос. полномочий по выплате компенсаций расходов по оплате жилья помещений, отопления и освещения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пед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.. работникам, проживающим и работающим в сельской местности.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1010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1026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1044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61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Обеспечивающая программа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6580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7376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7887</a:t>
                      </a:r>
                    </a:p>
                  </a:txBody>
                  <a:tcPr marL="82947" marR="82947" marT="41458" marB="414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84" name="Group 36"/>
          <p:cNvGraphicFramePr>
            <a:graphicFrameLocks noGrp="1"/>
          </p:cNvGraphicFramePr>
          <p:nvPr/>
        </p:nvGraphicFramePr>
        <p:xfrm>
          <a:off x="503238" y="3948669"/>
          <a:ext cx="8640762" cy="2909331"/>
        </p:xfrm>
        <a:graphic>
          <a:graphicData uri="http://schemas.openxmlformats.org/drawingml/2006/table">
            <a:tbl>
              <a:tblPr/>
              <a:tblGrid>
                <a:gridCol w="8640762"/>
              </a:tblGrid>
              <a:tr h="117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1" marR="82941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920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Всем детям в возрасте от 2 мес. до 7 лет будет предоставлена возможность получения качественного дошкольного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Произойдет повышение качественного состава педагогических работников образовательных организаций.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 педагогические и руководящие работники образовательных организаций, пройдут повышение квалификации или профессиональную переподготовку к 2028 году.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Будет совершенствоваться  система оценки деятельности всех  образовательных организаций.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Во всех образовательных организациях будет введен эффективный контракт , профессиональный стандарт педагога.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Среднемесячная заработная плата педагогических работников образовательных организаций будет соответствовать среднемесячной зарплате в экономике Тверской области.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Полная удовлетворенность населения доступностью всех ступеней образования и качеством реализации программ дошкольного, общего и дополнительного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Удельный вес численности обучающихся по новым  федеральным государственным образовательным стандартам к 2025 году достигнет 100%, в том числе продолжится осуществление переход на ФГОС ОВЗ.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Во всех образовательных школах будет введено инклюзивное образование, образование для детей инвалидов с ОВЗ.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Не менее 80% детей 5-18 лет будут получать услуги дополнительного образования.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Подвоз обучающихся будет осуществляться только автобусами, соответствующими требованиям дорожно-транспортной инспекции.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Все образовательные организации будут иметь системы видеонаблюдения, территория образовательных организаций будет иметь ограждение по всему периметру.</a:t>
                      </a:r>
                    </a:p>
                  </a:txBody>
                  <a:tcPr marL="82941" marR="82941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4" name="Text Box 2"/>
          <p:cNvSpPr txBox="1">
            <a:spLocks noChangeArrowheads="1"/>
          </p:cNvSpPr>
          <p:nvPr/>
        </p:nvSpPr>
        <p:spPr bwMode="auto">
          <a:xfrm>
            <a:off x="1492250" y="142853"/>
            <a:ext cx="7380288" cy="71437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системы образования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705" name="Text Box 69"/>
          <p:cNvSpPr txBox="1">
            <a:spLocks noChangeArrowheads="1"/>
          </p:cNvSpPr>
          <p:nvPr/>
        </p:nvSpPr>
        <p:spPr bwMode="auto">
          <a:xfrm>
            <a:off x="8001024" y="642918"/>
            <a:ext cx="752475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«Обеспечение правопорядка и безопасности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населения в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округе Тверской области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28993" y="1658938"/>
          <a:ext cx="5721358" cy="2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428596" y="1142985"/>
          <a:ext cx="3368670" cy="3795569"/>
        </p:xfrm>
        <a:graphic>
          <a:graphicData uri="http://schemas.openxmlformats.org/drawingml/2006/table">
            <a:tbl>
              <a:tblPr/>
              <a:tblGrid>
                <a:gridCol w="3368670"/>
              </a:tblGrid>
              <a:tr h="649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Повышение безопасности жизнедеятельности населения на территории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 Повышение правопорядка и общественной безопасности в Весьегонском муниципальном округе Тверской области.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безопасности дорожного движения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91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ПП3: Профилактика безнадзорности и правонарушений несовершеннолетних в Весьегонском муниципальном округе Тверской области.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1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ПП4: Противодействие незаконному распространению и немедицинскому потреблению наркотиков, злоупотреблению алкоголем, и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табакокурению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в Весьегонском муниципальном округе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ПП8 Снижение рисков и смягчение последствий ЧС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4857760"/>
          <a:ext cx="8429684" cy="187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296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Ожидаемые результаты</a:t>
                      </a:r>
                      <a:r>
                        <a:rPr lang="ru-RU" sz="1100" b="0" baseline="0" dirty="0" smtClean="0"/>
                        <a:t> реализации муниципальной программы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  <a:tr h="162567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Снижение числа правонарушений</a:t>
                      </a:r>
                      <a:r>
                        <a:rPr lang="ru-RU" sz="1100" b="0" baseline="0" dirty="0" smtClean="0"/>
                        <a:t> и преступлений.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Активизация системы профилактики безнадзорности, правонарушений и преступности несовершеннолетних, формирование межведомственной системы социальной адаптации выпускников специальных учебно-воспитательных учреждений, воспитательных колоний.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Обеспечение трудовой занятости подростков в период каникул и в свободное время.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Создание эффективно действующей системы противодействия распространению наркотических средств на территории района.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Формирование системы морально-нравственных установок, определяющих ориентацию на здоровый образ жизни, отрицательное отношение к употреблению психоактивных веществ.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baseline="0" dirty="0" smtClean="0"/>
                        <a:t>Повышение эффективности выявления и пресечения правонарушений и преступлений.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сферы транспорта и дорожного хозяйства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 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000" dirty="0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24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43306" y="1647824"/>
          <a:ext cx="5286412" cy="263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721" name="Group 25"/>
          <p:cNvGraphicFramePr>
            <a:graphicFrameLocks noGrp="1"/>
          </p:cNvGraphicFramePr>
          <p:nvPr/>
        </p:nvGraphicFramePr>
        <p:xfrm>
          <a:off x="488950" y="1992313"/>
          <a:ext cx="3192463" cy="2260556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99755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-Создание условий для обеспечения населения округа  транспортными услугами.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-Развитие дорожного хозяйства Весьегонского  муниципального округа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ПП1: Обеспечение развития дорожного хозяйства в Весьегонском  муниципальном округе Тверской области.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7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ПП2: Транспортное обслуживание населения Весьегонского  муниципального округа Тверской области.</a:t>
                      </a:r>
                    </a:p>
                  </a:txBody>
                  <a:tcPr marL="82947" marR="82947" marT="41431" marB="41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868863"/>
          <a:ext cx="8132763" cy="1125537"/>
        </p:xfrm>
        <a:graphic>
          <a:graphicData uri="http://schemas.openxmlformats.org/drawingml/2006/table">
            <a:tbl>
              <a:tblPr/>
              <a:tblGrid>
                <a:gridCol w="8132763"/>
              </a:tblGrid>
              <a:tr h="311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465" marB="414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4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Увеличение протяженности  реконструированных  и отремонтированных  дорог  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Весьегонском  муниципальном округе к 2029 году до 103 км.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Сохранение количества маршрутов автомобильного транспорта.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2950" marR="82950" marT="41465" marB="414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2"/>
            <a:ext cx="777875" cy="928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1500166" y="214290"/>
            <a:ext cx="7380288" cy="642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Совершенствование муниципального управления в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области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49" name="Text Box 69"/>
          <p:cNvSpPr txBox="1">
            <a:spLocks noChangeArrowheads="1"/>
          </p:cNvSpPr>
          <p:nvPr/>
        </p:nvSpPr>
        <p:spPr bwMode="auto">
          <a:xfrm>
            <a:off x="8215338" y="811514"/>
            <a:ext cx="642942" cy="402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28670"/>
          <a:ext cx="8643999" cy="3861070"/>
        </p:xfrm>
        <a:graphic>
          <a:graphicData uri="http://schemas.openxmlformats.org/drawingml/2006/table">
            <a:tbl>
              <a:tblPr/>
              <a:tblGrid>
                <a:gridCol w="5367632"/>
                <a:gridCol w="1045649"/>
                <a:gridCol w="1185069"/>
                <a:gridCol w="1045649"/>
              </a:tblGrid>
              <a:tr h="4750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эффективности деятельности органов местного самоуправления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2022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2023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2024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15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ПП2:Осуществление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по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регистрации актов гражданского состояния и по составлению списка кандидатов в присяжные заседатели федеральных судов общей юрисдикции в РФ. 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516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470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436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68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 Осуществление отдельных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гос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. полномочий Тверской области по созданию административных комиссий и определению перечня должностных лиц уполномоченных составлять протоколы об административных правонарушениях.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74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80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90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2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ПП6: Осуществление государственных полномочий  по первичному воинскому учету  на территориях, где отсутствуют военные комиссариаты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548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608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764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6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ПП7Поддержка общественного сектора и обеспечение открытости деятельности органов местного самоуправления Весьегонского муниципального округа Тверской области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260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5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ПП9: Обеспечивающая программа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42784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47793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48612</a:t>
                      </a:r>
                    </a:p>
                  </a:txBody>
                  <a:tcPr marL="82964" marR="82964" marT="41464" marB="414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60" name="Group 40"/>
          <p:cNvGraphicFramePr>
            <a:graphicFrameLocks noGrp="1"/>
          </p:cNvGraphicFramePr>
          <p:nvPr/>
        </p:nvGraphicFramePr>
        <p:xfrm>
          <a:off x="0" y="4714884"/>
          <a:ext cx="9144000" cy="2452068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05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899" marR="82899" marT="41517" marB="41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73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Повышение качества оказания муниципальных услуг.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Оптимизация порядка предоставления муниципальных услуг  Администрацией Весьегонского муниципального округа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Развитие и совершенствование форм межведомственного взаимодействия.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Принятие нормативных правовых актов по обеспечению реализации гос. политики в сфере противодействия коррупции.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Обеспечение профессионального развития муниципальных служащих.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Внедрение и совершенствование механизмов формирования кадрового резерва.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Открытость и доступность муниципальной  службы.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Проведение антикоррупционной экспертизы нормативных правовых актов органов местного самоуправления  Весьегонского муниципального округа и их проектов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Снижение времени оперативного реагирования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Повышение качества и доступности гос. услуг в сфере регистрации актов гражданского состояния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Составление (изменение и дополнение )списков кандидатов в присяжные  заседатели.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Осуществление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гос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. полномочий по первичному воинскому  учету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82899" marR="82899" marT="41517" marB="415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«Управление муниципальными финансами и совершенствование доходного потенциала в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муниципальном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округе Тверской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2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16300" y="1647825"/>
          <a:ext cx="5554663" cy="266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776" name="Group 32"/>
          <p:cNvGraphicFramePr>
            <a:graphicFrameLocks noGrp="1"/>
          </p:cNvGraphicFramePr>
          <p:nvPr/>
        </p:nvGraphicFramePr>
        <p:xfrm>
          <a:off x="395288" y="1497013"/>
          <a:ext cx="3286125" cy="2996063"/>
        </p:xfrm>
        <a:graphic>
          <a:graphicData uri="http://schemas.openxmlformats.org/drawingml/2006/table">
            <a:tbl>
              <a:tblPr/>
              <a:tblGrid>
                <a:gridCol w="3286125"/>
              </a:tblGrid>
              <a:tr h="664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эффективного управления муниципальными финансами Весьегонского муниципального округа Тверской области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71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Обеспечение сбалансированности и устойчивости бюджета Весьегонского муниципального округа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качества организации бюджетного процесса и эффективности использования средств бюджета Весьегонского муниципального округа 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Обеспечивающая программа</a:t>
                      </a:r>
                    </a:p>
                  </a:txBody>
                  <a:tcPr marL="82947" marR="82947" marT="41449" marB="414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468313" y="4868863"/>
          <a:ext cx="8153400" cy="115570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280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0" marR="82950" marT="41377" marB="413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9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эффективности бюджетных расходов.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контроля и оценки эффективности производимых расходов.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Создание дополнительных административных ресурсов, стимулирующих механизмов для полного использования доходного потенциала бюджета Весьегонского муниципального округа</a:t>
                      </a:r>
                    </a:p>
                  </a:txBody>
                  <a:tcPr marL="82950" marR="82950" marT="41377" marB="413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Информационное обеспечение населения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Весьегонского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6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46488" y="1282700"/>
          <a:ext cx="5651500" cy="301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791" name="Group 23"/>
          <p:cNvGraphicFramePr>
            <a:graphicFrameLocks noGrp="1"/>
          </p:cNvGraphicFramePr>
          <p:nvPr/>
        </p:nvGraphicFramePr>
        <p:xfrm>
          <a:off x="460375" y="1473200"/>
          <a:ext cx="3535363" cy="1811740"/>
        </p:xfrm>
        <a:graphic>
          <a:graphicData uri="http://schemas.openxmlformats.org/drawingml/2006/table">
            <a:tbl>
              <a:tblPr/>
              <a:tblGrid>
                <a:gridCol w="3535363"/>
              </a:tblGrid>
              <a:tr h="9972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прав граждан на более широкий доступ к своевременной и достоверной информации о социально-экономическом, общественном развитии Весьегонского муниципального  округа.</a:t>
                      </a:r>
                    </a:p>
                  </a:txBody>
                  <a:tcPr marL="82942" marR="82942" marT="41455" marB="4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1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Совершенствование, развитие, повышение эффективности информационного обеспечения населения.</a:t>
                      </a:r>
                    </a:p>
                  </a:txBody>
                  <a:tcPr marL="82942" marR="82942" marT="41455" marB="4145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475163"/>
          <a:ext cx="8132763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26591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Ожидаемые результаты</a:t>
                      </a:r>
                      <a:r>
                        <a:rPr lang="ru-RU" sz="1200" b="0" baseline="0" dirty="0" smtClean="0"/>
                        <a:t> реализации муниципальной программы</a:t>
                      </a:r>
                      <a:endParaRPr lang="ru-RU" sz="1200" b="0" dirty="0"/>
                    </a:p>
                  </a:txBody>
                  <a:tcPr marL="82950" marR="82950" marT="41497" marB="41497"/>
                </a:tc>
              </a:tr>
              <a:tr h="1385084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Усиление информационной открытости с учетом актуальных потребностей гражданского общества.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Обеспечение равного доступа к информации различных слоев населения.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Улучшение условий издания и распространения районной газеты, повышение качества информационного продукта.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="0" baseline="0" dirty="0" smtClean="0"/>
                        <a:t>Укрепление материально-технической базы и обеспечение устойчивого экономического развития АНО «Редакция газеты «Весьегонская жизнь».</a:t>
                      </a:r>
                      <a:endParaRPr lang="ru-RU" sz="1200" b="0" dirty="0" smtClean="0"/>
                    </a:p>
                  </a:txBody>
                  <a:tcPr marL="82950" marR="82950" marT="41497" marB="41497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571604" y="142852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 Повышение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эффективности управления муниципальной собственностью Весьегонского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муниципального округа 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области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4071934" y="1571612"/>
          <a:ext cx="4430713" cy="267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4840" name="Group 24"/>
          <p:cNvGraphicFramePr>
            <a:graphicFrameLocks noGrp="1"/>
          </p:cNvGraphicFramePr>
          <p:nvPr/>
        </p:nvGraphicFramePr>
        <p:xfrm>
          <a:off x="500034" y="1173153"/>
          <a:ext cx="3857651" cy="3739256"/>
        </p:xfrm>
        <a:graphic>
          <a:graphicData uri="http://schemas.openxmlformats.org/drawingml/2006/table">
            <a:tbl>
              <a:tblPr/>
              <a:tblGrid>
                <a:gridCol w="3857651"/>
              </a:tblGrid>
              <a:tr h="1561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Цели: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Увеличение доходов бюджета Весьегонского муниципального округа на основе эффективного управления муниципальной собственностью.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Переход к новой модели управления собственностью, основанной на принципах строгого соответствия состава муниципальной собственности функциям органов местного самоуправления.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843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ПП1:Совершенствование структуры муниципального имущества Весьегонского  муниципального округа Тверской области, обеспечивающего выполнение полномочий муниципального округа и повышение эффективности его использования.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8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Оформление права  муниципальной собственности на землю под объектами недвижимости, находящимися в собственности Весьегонского муниципального округа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ПП3. Подготовка проектов межевания земельных участков и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прооведение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кадастровых работ.</a:t>
                      </a:r>
                    </a:p>
                  </a:txBody>
                  <a:tcPr marL="82987" marR="82987" marT="41469" marB="414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939" name="Group 27"/>
          <p:cNvGraphicFramePr>
            <a:graphicFrameLocks noGrp="1"/>
          </p:cNvGraphicFramePr>
          <p:nvPr/>
        </p:nvGraphicFramePr>
        <p:xfrm>
          <a:off x="571472" y="4929198"/>
          <a:ext cx="8296275" cy="1771888"/>
        </p:xfrm>
        <a:graphic>
          <a:graphicData uri="http://schemas.openxmlformats.org/drawingml/2006/table">
            <a:tbl>
              <a:tblPr/>
              <a:tblGrid>
                <a:gridCol w="8296275"/>
              </a:tblGrid>
              <a:tr h="289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29" marR="82929" marT="41493" marB="41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27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Формирование структуры собственности Весьегонского муниципального округа, необходимой для реализации полномочий органов местного самоуправления  муниципального образования.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Вовлечение в хозяйственный оборот ранее неучтенных и неиспользуемых объектов, находящихся в собственности Весьегонского муниципального округа Тверской области.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увеличения неналоговых доходов бюджета Весьегонского муниципального округа Тверской области.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эффективного управления и распоряжения собственностью Весьегонского муниципального округа.</a:t>
                      </a:r>
                    </a:p>
                  </a:txBody>
                  <a:tcPr marL="82929" marR="82929" marT="41493" marB="414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9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округа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«Обеспечение мероприятий по повышению уровня защиты населения на территории Весьегонского муниципального округа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Тверской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области от ЧС природного и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техногенного характера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48075" y="1285860"/>
          <a:ext cx="5495925" cy="380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644" name="Group 44"/>
          <p:cNvGraphicFramePr>
            <a:graphicFrameLocks noGrp="1"/>
          </p:cNvGraphicFramePr>
          <p:nvPr/>
        </p:nvGraphicFramePr>
        <p:xfrm>
          <a:off x="468313" y="1700213"/>
          <a:ext cx="3213100" cy="1751289"/>
        </p:xfrm>
        <a:graphic>
          <a:graphicData uri="http://schemas.openxmlformats.org/drawingml/2006/table">
            <a:tbl>
              <a:tblPr/>
              <a:tblGrid>
                <a:gridCol w="3213100"/>
              </a:tblGrid>
              <a:tr h="323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Снижение рисков, предупреждение и ликвидация ЧС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07" marB="414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83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Снижение рисков, и смягчения последствий  ЧС на территории Весьегонского муниципального округа Тверской области.</a:t>
                      </a:r>
                    </a:p>
                  </a:txBody>
                  <a:tcPr marL="82947" marR="82947" marT="41407" marB="414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285720" y="5143512"/>
          <a:ext cx="8643998" cy="1629120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133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8" marR="82948" marT="41520" marB="415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минимизации материального ущерба, причиненного ЧС, авариями и пожарами, снижение количества пострадавших.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защищенности территории Весьегонского муниципального округа Тверской области от ЧС.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готовности к решению задач по ликвидации ЧС и минимизации их последствий.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устойчивости функционирования систем  жизнеобеспечения в условиях ЧС природного и техногенного характера.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Совершенствование систем связи и оповещения населения.</a:t>
                      </a:r>
                    </a:p>
                  </a:txBody>
                  <a:tcPr marL="82948" marR="82948" marT="41520" marB="415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1" name="Text Box 69"/>
          <p:cNvSpPr txBox="1">
            <a:spLocks noChangeArrowheads="1"/>
          </p:cNvSpPr>
          <p:nvPr/>
        </p:nvSpPr>
        <p:spPr bwMode="auto">
          <a:xfrm>
            <a:off x="8286776" y="1142984"/>
            <a:ext cx="1000132" cy="4778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Охрана окружающей среды в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Весьегонском муниципальном округе Тверской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683000" y="1216025"/>
          <a:ext cx="5495925" cy="276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4795" name="Group 43"/>
          <p:cNvGraphicFramePr>
            <a:graphicFrameLocks noGrp="1"/>
          </p:cNvGraphicFramePr>
          <p:nvPr/>
        </p:nvGraphicFramePr>
        <p:xfrm>
          <a:off x="395288" y="1196975"/>
          <a:ext cx="3529012" cy="2726032"/>
        </p:xfrm>
        <a:graphic>
          <a:graphicData uri="http://schemas.openxmlformats.org/drawingml/2006/table">
            <a:tbl>
              <a:tblPr/>
              <a:tblGrid>
                <a:gridCol w="3529012"/>
              </a:tblGrid>
              <a:tr h="66038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Обеспечение конституционных прав граждан на благоприятную окружающую среду, экологическую безопасность  и устойчивое развитие территории Весьегонского муниципального округа Тверской области.</a:t>
                      </a:r>
                    </a:p>
                  </a:txBody>
                  <a:tcPr marL="82962" marR="82962" marT="41428" marB="4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33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ПП1:Предотвращение экологически вредных последствий хозяйственной деятельности в интересах сохранения здоровья и развития общества на территории Весьегонского муниципального округа Тверской области..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ПП2: Повышение качества информационного обеспечения и экологического воспитания населения Весьегонского муниципального округа Тверской области.</a:t>
                      </a:r>
                    </a:p>
                  </a:txBody>
                  <a:tcPr marL="82962" marR="82962" marT="41428" marB="41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799" name="Group 47"/>
          <p:cNvGraphicFramePr>
            <a:graphicFrameLocks noGrp="1"/>
          </p:cNvGraphicFramePr>
          <p:nvPr/>
        </p:nvGraphicFramePr>
        <p:xfrm>
          <a:off x="428596" y="3997235"/>
          <a:ext cx="8453467" cy="2360723"/>
        </p:xfrm>
        <a:graphic>
          <a:graphicData uri="http://schemas.openxmlformats.org/drawingml/2006/table">
            <a:tbl>
              <a:tblPr/>
              <a:tblGrid>
                <a:gridCol w="8453467"/>
              </a:tblGrid>
              <a:tr h="265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52" marR="82952" marT="41539" marB="415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861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Повышение качества управленческой деятельности в области охраны окружающей среды на основе получения достоверной информации и усовершенствованной нормативной правовой базы.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Совершенствование системы обращения с отходами производства и потребления.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качества природной среды и обеспечение возможности получения достоверной информации об экологическом законодательстве и состоянии окружающей среды.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Экологическое и патриотическое воспитание населения.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Ликвидация несанкционированных свалок позволит сократить площади, занимаемые под размещение отходов.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Улучшение экологической обстановки за счет реализации промышленными предприятиями мероприятий по благоустройству и озеленению санитарно-защитных зон, озеленения и благоустройство улиц и скверов, ликвидация несанкционированных свалок, санитарных очисток, уменьшения образования промышленных отходов за счет стимулирования перехода предприятий на малоотходные, ресурсосберегающие технологии.</a:t>
                      </a:r>
                    </a:p>
                  </a:txBody>
                  <a:tcPr marL="82952" marR="82952" marT="41539" marB="415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85" name="Text Box 69"/>
          <p:cNvSpPr txBox="1">
            <a:spLocks noChangeArrowheads="1"/>
          </p:cNvSpPr>
          <p:nvPr/>
        </p:nvSpPr>
        <p:spPr bwMode="auto">
          <a:xfrm>
            <a:off x="7707313" y="1142985"/>
            <a:ext cx="750887" cy="2143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 dirty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spcBef>
                <a:spcPts val="1089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Вводная часть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587520" y="1600008"/>
            <a:ext cx="7902720" cy="53146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Бюджетная система Российской Федерации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300" dirty="0">
                <a:solidFill>
                  <a:srgbClr val="000000"/>
                </a:solidFill>
              </a:rPr>
              <a:t>- 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фондов;</a:t>
            </a:r>
          </a:p>
          <a:p>
            <a:pPr>
              <a:spcBef>
                <a:spcPts val="544"/>
              </a:spcBef>
              <a:spcAft>
                <a:spcPts val="1089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    Бюджетный кодекс Российской Федерации статья 6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Бюджетная система Российской Федерации основана на принципах: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1. Единства бюджетной системы Российской Федерации;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2. Самостоятельности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3. Сбалансированности бюджета;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4. Общего (совокупного) покрытия расходов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5. Прозрачности (открытости);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6. Достоверности бюджета;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7. Подведомственности расходов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8. Единства кассы.</a:t>
            </a:r>
          </a:p>
          <a:p>
            <a:pPr algn="just"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Бюджетный кодекс Российской Федерации статья 28</a:t>
            </a:r>
          </a:p>
          <a:p>
            <a:pPr algn="just"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0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</a:rPr>
              <a:t>Принцип прозрачности (открытости) означает: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обязательное опубликование в средствах массовой информации утвержденных бюджетов и отчетов об их исполнении;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обязательную открытость для общества и средств массовой информации проектов бюджетов;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   - стабильность и (или) преемственность бюджетной классификации Российской Федерации.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itchFamily="18" charset="0"/>
              </a:rPr>
              <a:t>            Бюджетный кодекс Российской Федерации статья 33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Тверской области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Развитие ИЖС и личного подсобного хозяйства на территории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Тверской об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ласти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4786315" y="1428736"/>
          <a:ext cx="435768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6832" name="Group 32"/>
          <p:cNvGraphicFramePr>
            <a:graphicFrameLocks noGrp="1"/>
          </p:cNvGraphicFramePr>
          <p:nvPr/>
        </p:nvGraphicFramePr>
        <p:xfrm>
          <a:off x="428596" y="1357298"/>
          <a:ext cx="4318001" cy="4554732"/>
        </p:xfrm>
        <a:graphic>
          <a:graphicData uri="http://schemas.openxmlformats.org/drawingml/2006/table">
            <a:tbl>
              <a:tblPr/>
              <a:tblGrid>
                <a:gridCol w="4318001"/>
              </a:tblGrid>
              <a:tr h="2159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Цель: 1.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Создание благоприятных условий для развития ИЖС на территории Весьегонского муниципального округа  Тверской области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2.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Создание благоприятных условий для развития личного подсобного хозяйства на территории Весьегонского муниципального округа 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3.Установление на местности границ земельных участков, предоставленных  многодетным  семьям на территории Весьегонского муниципального округа  Тверской области.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3.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Увеличение наполняемости бюджета Весьегонского муниципального округа  Тверской области за счет налоговых и 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неналоговых платежей за использование земель.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2942" marR="82942" marT="41403" marB="414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98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ПП1:Формирование земельных участков для ИЖС.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ПП2:Формирование приусадебных и полевых земельных участков для ведения личного подсобного хозяйства.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ПП3:Установление на местности границ  земельных участков ,предоставляемых многодетным семьям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ПП4:формирование земельных участков для устройства контейнерных площадок, детской игровой площадки, колодцев и иных объектов.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ПП5.Борьба с борщевиком Сосновского в населенных пунктах Весьегонского муниципального округа Тверской области</a:t>
                      </a:r>
                    </a:p>
                  </a:txBody>
                  <a:tcPr marL="82942" marR="82942" marT="41403" marB="414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43" name="Group 23"/>
          <p:cNvGraphicFramePr>
            <a:graphicFrameLocks noGrp="1"/>
          </p:cNvGraphicFramePr>
          <p:nvPr/>
        </p:nvGraphicFramePr>
        <p:xfrm>
          <a:off x="571440" y="5857892"/>
          <a:ext cx="8572560" cy="1812004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123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Ожидаемые результаты реализации муниципальной программы</a:t>
                      </a:r>
                    </a:p>
                  </a:txBody>
                  <a:tcPr marL="82940" marR="82940" marT="41521" marB="415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prstClr val="white"/>
                    </a:solidFill>
                  </a:tcPr>
                </a:tc>
              </a:tr>
              <a:tr h="148512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Обеспечение  потребности граждан в земельных участках для ИЖС,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- ф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ормирование земельных участков для ИЖ застройки- 4,5/33 (га/количество участков)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2.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Обеспечение потребности граждан в земельных участках для ведения личного подсобного хозяйства, в том числе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 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- формирование приусадебных и полевых земельных участков для ведения личного подсобного хозяйства – 10.8/54( (га/количество участков);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Установление на местности границ земельных участков , предоставленных многодетным семьям – 1,35/9 ( га/ количество участков).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Уничтожение борщевика Сосновского в населенных пунктах Весьегонского муниципального округа.</a:t>
                      </a:r>
                    </a:p>
                  </a:txBody>
                  <a:tcPr marL="82940" marR="82940" marT="41521" marB="415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prstClr val="white"/>
                    </a:solidFill>
                  </a:tcPr>
                </a:tc>
              </a:tr>
            </a:tbl>
          </a:graphicData>
        </a:graphic>
      </p:graphicFrame>
      <p:sp>
        <p:nvSpPr>
          <p:cNvPr id="37909" name="Text Box 69"/>
          <p:cNvSpPr txBox="1">
            <a:spLocks noChangeArrowheads="1"/>
          </p:cNvSpPr>
          <p:nvPr/>
        </p:nvSpPr>
        <p:spPr bwMode="auto">
          <a:xfrm>
            <a:off x="7707313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643702" y="6492875"/>
            <a:ext cx="2133600" cy="365125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501775" y="327025"/>
            <a:ext cx="7380288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83000"/>
              </a:lnSpc>
              <a:spcBef>
                <a:spcPts val="313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Муниципальная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программа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   Тверской области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«Комплексная программа жилищно-коммунальной инфраструктуры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Весьегонского муниципального округа Т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верской области</a:t>
            </a:r>
            <a:r>
              <a:rPr lang="ru-RU" sz="2000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».</a:t>
            </a:r>
            <a:endParaRPr lang="ru-RU" sz="2000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0" name="Text Box 69"/>
          <p:cNvSpPr txBox="1">
            <a:spLocks noChangeArrowheads="1"/>
          </p:cNvSpPr>
          <p:nvPr/>
        </p:nvSpPr>
        <p:spPr bwMode="auto">
          <a:xfrm>
            <a:off x="8034338" y="1300163"/>
            <a:ext cx="750887" cy="392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4368" rIns="0" bIns="0" anchor="ctr"/>
          <a:lstStyle/>
          <a:p>
            <a:pPr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300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Тыс.руб</a:t>
            </a:r>
            <a:r>
              <a:rPr lang="ru-RU" i="1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8" name="Диаграмма 1"/>
          <p:cNvGraphicFramePr>
            <a:graphicFrameLocks/>
          </p:cNvGraphicFramePr>
          <p:nvPr/>
        </p:nvGraphicFramePr>
        <p:xfrm>
          <a:off x="3422642" y="1643050"/>
          <a:ext cx="5721358" cy="277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500034" y="1071546"/>
          <a:ext cx="3192463" cy="3075054"/>
        </p:xfrm>
        <a:graphic>
          <a:graphicData uri="http://schemas.openxmlformats.org/drawingml/2006/table">
            <a:tbl>
              <a:tblPr/>
              <a:tblGrid>
                <a:gridCol w="3192463"/>
              </a:tblGrid>
              <a:tr h="5401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Цель: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условий для качественного и надежного обеспечения коммунальными услугами потребителей  муниципального образования Весьегонского муниципального округа.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Создание благоприятных , комфортных и безопасных условий для проживания жителей муниципального образования Весьегонского муниципального округа.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ПП1:Обеспечение развития ЖКХ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76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ПП2:Содержание и благоустройство территории. Весьегонского муниципального округа Тверской области.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ПП3.Рззвитие малого и среднего предпринимательства в сфере туризма.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ПП4. Обеспечение жилыми помещениями малоимущих многодетных семей</a:t>
                      </a:r>
                    </a:p>
                  </a:txBody>
                  <a:tcPr marL="82947" marR="82947" marT="41482" marB="414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950" y="4538663"/>
          <a:ext cx="8132763" cy="14621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2763"/>
              </a:tblGrid>
              <a:tr h="250863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Ожидаемые результаты</a:t>
                      </a:r>
                      <a:r>
                        <a:rPr lang="ru-RU" sz="1100" b="0" baseline="0" dirty="0" smtClean="0"/>
                        <a:t> реализации муниципальной программы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  <a:tr h="121124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Повышение степени удовлетворенности граждан условиями и качеством предоставления коммунальных услуг.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100" b="0" dirty="0" smtClean="0"/>
                        <a:t> Повышение степени удовлетворенности граждан  уровнем благоустройства территории.</a:t>
                      </a:r>
                      <a:endParaRPr lang="ru-RU" sz="1100" b="0" dirty="0"/>
                    </a:p>
                  </a:txBody>
                  <a:tcPr marL="82950" marR="82950" marT="41563" marB="41563"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/>
              <a:t>Показатели сбалансированности</a:t>
            </a:r>
            <a:br>
              <a:rPr lang="ru-RU" sz="2200" dirty="0" smtClean="0"/>
            </a:br>
            <a:r>
              <a:rPr lang="ru-RU" sz="2200" dirty="0" smtClean="0"/>
              <a:t> местного бюджета</a:t>
            </a:r>
            <a:r>
              <a:rPr lang="ru-RU" sz="2200" smtClean="0"/>
              <a:t>, </a:t>
            </a:r>
            <a:r>
              <a:rPr lang="ru-RU" sz="2200" smtClean="0"/>
              <a:t>тыс.руб.</a:t>
            </a:r>
            <a:endParaRPr lang="ru-RU" sz="2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26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214446"/>
                <a:gridCol w="1214446"/>
                <a:gridCol w="1214446"/>
                <a:gridCol w="1143008"/>
                <a:gridCol w="1114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год,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отчет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год,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Решение Думы от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28.08.2023 №313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год,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бюджет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2025 год,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2026 год,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380213,0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475382,0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435813,0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434799,0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438140,0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393823,0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499031,0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437813,0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434799,0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438140,0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Дефицит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(-),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(+)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-13610,0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-23652,0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-2000,0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Источники финансирования дефицита бюджета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13610,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23652,0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-полученные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кредиты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-погашенные кредиты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-изменение остатков средств на счетах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13610,0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23652,0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2000,0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327025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266825" y="163513"/>
            <a:ext cx="7446963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Муниципальный долг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10" name="Диаграмма 1"/>
          <p:cNvGraphicFramePr>
            <a:graphicFrameLocks/>
          </p:cNvGraphicFramePr>
          <p:nvPr/>
        </p:nvGraphicFramePr>
        <p:xfrm>
          <a:off x="4429124" y="1643050"/>
          <a:ext cx="357190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4"/>
          <p:cNvGraphicFramePr>
            <a:graphicFrameLocks/>
          </p:cNvGraphicFramePr>
          <p:nvPr/>
        </p:nvGraphicFramePr>
        <p:xfrm>
          <a:off x="571472" y="1643051"/>
          <a:ext cx="357190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918" name="TextBox 2"/>
          <p:cNvSpPr txBox="1">
            <a:spLocks noChangeArrowheads="1"/>
          </p:cNvSpPr>
          <p:nvPr/>
        </p:nvSpPr>
        <p:spPr bwMode="auto">
          <a:xfrm>
            <a:off x="1000100" y="1285860"/>
            <a:ext cx="29321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Привлечение бюджетного кредита</a:t>
            </a:r>
          </a:p>
        </p:txBody>
      </p:sp>
      <p:sp>
        <p:nvSpPr>
          <p:cNvPr id="38919" name="TextBox 6"/>
          <p:cNvSpPr txBox="1">
            <a:spLocks noChangeArrowheads="1"/>
          </p:cNvSpPr>
          <p:nvPr/>
        </p:nvSpPr>
        <p:spPr bwMode="auto">
          <a:xfrm>
            <a:off x="4500562" y="1285860"/>
            <a:ext cx="34115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Погашение бюджетного кредита</a:t>
            </a:r>
          </a:p>
        </p:txBody>
      </p:sp>
      <p:sp>
        <p:nvSpPr>
          <p:cNvPr id="38920" name="TextBox 7"/>
          <p:cNvSpPr txBox="1">
            <a:spLocks noChangeArrowheads="1"/>
          </p:cNvSpPr>
          <p:nvPr/>
        </p:nvSpPr>
        <p:spPr bwMode="auto">
          <a:xfrm>
            <a:off x="3348038" y="1643051"/>
            <a:ext cx="8159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Тыс.руб.</a:t>
            </a:r>
          </a:p>
        </p:txBody>
      </p:sp>
      <p:sp>
        <p:nvSpPr>
          <p:cNvPr id="38921" name="TextBox 8"/>
          <p:cNvSpPr txBox="1">
            <a:spLocks noChangeArrowheads="1"/>
          </p:cNvSpPr>
          <p:nvPr/>
        </p:nvSpPr>
        <p:spPr bwMode="auto">
          <a:xfrm>
            <a:off x="7000892" y="1571612"/>
            <a:ext cx="8365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dirty="0"/>
              <a:t>Тыс.руб.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28597" y="4572007"/>
          <a:ext cx="8286806" cy="2020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387"/>
                <a:gridCol w="1357322"/>
                <a:gridCol w="1357322"/>
                <a:gridCol w="1285884"/>
                <a:gridCol w="1214446"/>
                <a:gridCol w="1214445"/>
              </a:tblGrid>
              <a:tr h="55756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 </a:t>
                      </a:r>
                    </a:p>
                    <a:p>
                      <a:pPr algn="ctr"/>
                      <a:r>
                        <a:rPr lang="ru-RU" sz="1400" b="1" dirty="0" smtClean="0"/>
                        <a:t>01.01.2023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 </a:t>
                      </a:r>
                    </a:p>
                    <a:p>
                      <a:pPr algn="ctr"/>
                      <a:r>
                        <a:rPr lang="ru-RU" sz="1400" b="1" dirty="0" smtClean="0"/>
                        <a:t>01.01.2024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 </a:t>
                      </a:r>
                    </a:p>
                    <a:p>
                      <a:pPr algn="ctr"/>
                      <a:r>
                        <a:rPr lang="ru-RU" sz="1400" b="1" dirty="0" smtClean="0"/>
                        <a:t>01.01.2025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 </a:t>
                      </a:r>
                    </a:p>
                    <a:p>
                      <a:pPr algn="ctr"/>
                      <a:r>
                        <a:rPr lang="ru-RU" sz="1400" b="1" dirty="0" smtClean="0"/>
                        <a:t>01.01.2026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 </a:t>
                      </a:r>
                    </a:p>
                    <a:p>
                      <a:pPr algn="ctr"/>
                      <a:r>
                        <a:rPr lang="ru-RU" sz="1400" b="1" dirty="0" smtClean="0"/>
                        <a:t>01.01.2027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Верхний предел муниципального долга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5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</a:t>
                      </a:r>
                      <a:r>
                        <a:rPr lang="ru-RU" sz="1400" baseline="0" dirty="0" smtClean="0"/>
                        <a:t> по муниципальным гарантиям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0834"/>
            <a:ext cx="2133600" cy="220641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44</a:t>
            </a:fld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52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000108"/>
          <a:ext cx="8501122" cy="5587099"/>
        </p:xfrm>
        <a:graphic>
          <a:graphicData uri="http://schemas.openxmlformats.org/drawingml/2006/table">
            <a:tbl>
              <a:tblPr/>
              <a:tblGrid>
                <a:gridCol w="2928958"/>
                <a:gridCol w="1643074"/>
                <a:gridCol w="571504"/>
                <a:gridCol w="785818"/>
                <a:gridCol w="785818"/>
                <a:gridCol w="857256"/>
                <a:gridCol w="928694"/>
              </a:tblGrid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Показатели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2022 год отчет             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2023 год оценка              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2024 год прогноз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2025 год прогноз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2026 год прогноз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 Население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Численность  населения (на начало года) - всего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10011,00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9715,00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9443,00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9203,00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8991,00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в % к предыдущему году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94,6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97,0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97,2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97,5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97,7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Численность  населения (среднегодовая) - всего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9863,00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9567,00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9323,00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9097,00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8884,00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в % к предыдущему году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94,5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97,0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97,4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latin typeface="Times New Roman"/>
                        </a:rPr>
                        <a:t>97,6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Times New Roman"/>
                        </a:rPr>
                        <a:t>97,7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Производство товаров и услуг промышленность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Объем отгруженных товаров собственного производства, выполненых работ и услуг собственными силами по видам экономической деятельности (B+C+D+E) в действующих ценах каждого года - всего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тыс.рублей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365525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373212,8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414292,2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450661,3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488915,9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 Cyr"/>
                        </a:rPr>
                        <a:t>Лесоводство и лесозаготовки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ООО "Лагуна"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Бревна хвойных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57,1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Бревна лиственных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42,9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Древесина топливная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ООО "Шостка"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Бревна хвойных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23,2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 Cyr"/>
                        </a:rPr>
                        <a:t>Бревна лиственных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Древесина топливная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14,7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ГУП "Весьегонский межрайонный лесхоз"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Бревна хвойных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 Cyr"/>
                        </a:rPr>
                        <a:t>Бревна лиственных пород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43042" y="214290"/>
            <a:ext cx="7143799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 социально-экономического развития  Весьегонского муниципального округа Тверской области на 2024-2026 годов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0834"/>
            <a:ext cx="2133600" cy="220641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45</a:t>
            </a:fld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52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365286"/>
          <a:ext cx="8643998" cy="5325074"/>
        </p:xfrm>
        <a:graphic>
          <a:graphicData uri="http://schemas.openxmlformats.org/drawingml/2006/table">
            <a:tbl>
              <a:tblPr/>
              <a:tblGrid>
                <a:gridCol w="3429024"/>
                <a:gridCol w="1214446"/>
                <a:gridCol w="714380"/>
                <a:gridCol w="857256"/>
                <a:gridCol w="785818"/>
                <a:gridCol w="714380"/>
                <a:gridCol w="928694"/>
              </a:tblGrid>
              <a:tr h="206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 Cyr"/>
                        </a:rPr>
                        <a:t>Обрабатывающие производства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ОАО "Весьегонский винзавод"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Вина фруктовые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дкл.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 Cyr"/>
                        </a:rPr>
                        <a:t>Напитки винные изготавливаемые без добавления  этилового спирта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дкл.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2,5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ООО "Смак плюс"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Изделия хлебобулочные недлительного хранения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50,4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ОАО "Рыбхоз "Горское"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Рыба живая свежая или охлажденная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38,1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38,2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38,2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38,2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38,2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ООО "Лагуна"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4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Лесоматериалы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куб. м плотных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23,0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1" u="none" strike="noStrike">
                          <a:latin typeface="Times New Roman Cyr"/>
                        </a:rPr>
                        <a:t>ООО "ТехноАрс"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 Cyr"/>
                        </a:rPr>
                        <a:t>Гранулы топливная (пеллеты)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тыс. 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2,3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6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 Продукция сельского хозяйства во всех категориях хозяйств - всего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млн рублей в ценах соответствующих лет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324,153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314,113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328,277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342,534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356,577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 Cyr"/>
                        </a:rPr>
                        <a:t>Произведено продукции сельского хозяйства в </a:t>
                      </a:r>
                      <a:r>
                        <a:rPr lang="ru-RU" sz="1100" b="0" i="0" u="none" strike="noStrike" dirty="0" err="1" smtClean="0">
                          <a:latin typeface="Times New Roman Cyr"/>
                        </a:rPr>
                        <a:t>нат</a:t>
                      </a:r>
                      <a:r>
                        <a:rPr lang="ru-RU" sz="1100" b="0" i="0" u="none" strike="noStrike" dirty="0" smtClean="0">
                          <a:latin typeface="Times New Roman Cyr"/>
                        </a:rPr>
                        <a:t>. </a:t>
                      </a:r>
                      <a:r>
                        <a:rPr lang="ru-RU" sz="1100" b="0" i="0" u="none" strike="noStrike" dirty="0">
                          <a:latin typeface="Times New Roman Cyr"/>
                        </a:rPr>
                        <a:t>выражении во всех категориях хозяйств: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мяса всех видов скота (реализация на убой в живом весе)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144,7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107,5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108,8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108,8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108,8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молока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2959,0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3015,0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3010,0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3010,0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3010,0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яйца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млн. штук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1,7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шерсти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цн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зерна (в весе после доработки)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2621,6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2156,0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2156,0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2156,0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2156,0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картофеля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1678,8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1528,0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1528,0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1528,0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1528,0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льна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 Cyr"/>
                        </a:rPr>
                        <a:t>овощей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 Cyr"/>
                        </a:rPr>
                        <a:t>тонн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357,8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460,0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461,0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461,0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461,0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71604" y="428604"/>
            <a:ext cx="7072362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 социально-экономического развития  Весьегонского муниципального округа Тверской области на 2024-2026 годов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500834"/>
            <a:ext cx="2133600" cy="220641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46</a:t>
            </a:fld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0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928670"/>
          <a:ext cx="7858180" cy="5796171"/>
        </p:xfrm>
        <a:graphic>
          <a:graphicData uri="http://schemas.openxmlformats.org/drawingml/2006/table">
            <a:tbl>
              <a:tblPr/>
              <a:tblGrid>
                <a:gridCol w="3857652"/>
                <a:gridCol w="1000132"/>
                <a:gridCol w="642942"/>
                <a:gridCol w="642942"/>
                <a:gridCol w="642942"/>
                <a:gridCol w="571504"/>
                <a:gridCol w="500066"/>
              </a:tblGrid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Протяженность автомобильных дорог общего пользования местного значения, всего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км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400,558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400,558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400,558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400,558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400,558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в том числе с твердым покрытием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км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40,28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40,28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40,28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40,28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40,28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Малое предпринимательство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Число субъектов малого и среднего предпринимательства в расчете на 1000 жителей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единиц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24,84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25,08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25,32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25,54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26,05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Доля среднесписочной численности работников (без внешних совместителей) малых и средних предприятий в среднесписочной численности работников всех предприятий и организаций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процент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36,4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36,4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36,4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Число средних предприятий (на конец года)            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единиц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Число малых предприятий, включая микропредприятия (на конец года),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единиц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67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76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Количество предпринимателей без образования юридического лица (ПБОЮЛ),           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197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199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201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Строительство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Объем работ, выполненных по виду деятельности "Строительство" (без субъектов малого предпринимательства)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млн  рублей в ценах соответствующих лет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Индекс объема работ, выполненных по виду деятельности "Строительство" (Раздел F)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к предыдущему году в сопоставимых ценах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Ввод в действие жилых домов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кв. м в общей площади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1,407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1,930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1,750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1,800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жилых домов, построенных населением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182,97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137,2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88,1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102,9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102,9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Инвестиции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2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Инвестиции в основной капитал без субъектов малого предпринимательства и объемов инвестиций, не наблюдаемых прямыми статистическими методами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latin typeface="Times New Roman"/>
                        </a:rPr>
                        <a:t>млн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  рублей в ценах соответствующих лет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36,745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31,693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33,976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36,827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37,920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57290" y="285728"/>
            <a:ext cx="7286676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 социально-экономического развития  Весьегонского муниципального округа Тверской области на 2024-2026 годов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/>
          <a:p>
            <a:pPr>
              <a:defRPr/>
            </a:pPr>
            <a:fld id="{7FB730E7-811F-4117-89B6-A06B28A300D1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42852"/>
            <a:ext cx="777875" cy="1019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285860"/>
          <a:ext cx="8072493" cy="5014235"/>
        </p:xfrm>
        <a:graphic>
          <a:graphicData uri="http://schemas.openxmlformats.org/drawingml/2006/table">
            <a:tbl>
              <a:tblPr/>
              <a:tblGrid>
                <a:gridCol w="2870218"/>
                <a:gridCol w="1340140"/>
                <a:gridCol w="791421"/>
                <a:gridCol w="844182"/>
                <a:gridCol w="717556"/>
                <a:gridCol w="749212"/>
                <a:gridCol w="759764"/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Труд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Среднегодовая численность занятых в экономике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тыс. 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3,370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3,370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3,370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3,370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3,370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Среднесписочная численность работников организаций (без внешних совместителей) - всего: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тыс. 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3,180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3,180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3,180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3,180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3,180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в том числе в государственных и муниципальных организациях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тыс. 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0,970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0,970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0,970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0,970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0,970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Среднемесячная  заработная плата 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рублей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20294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20379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20679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21035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21467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в том числе в государственных и муниципальных организациях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рублей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28497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28707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29531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30417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31390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Фонд начисленной заработной платы всех работников  - всего: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млн рублей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774,400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777,670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789,100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802,700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819,190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0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в том числе в государственных и муниципальных организациях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млн рублей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331,700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334,150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343,740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354,050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365,380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9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latin typeface="Times New Roman"/>
                        </a:rPr>
                        <a:t>Развитие отраслей жизнеобеспечения и  социальной сферы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Численность детей в  дошкольных  образовательных учреждениях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236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225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225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225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225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Численность детей в дошкольных группах, организованных при    общеобразователных школах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4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latin typeface="Times New Roman"/>
                        </a:rPr>
                        <a:t>Численность обучающихся в общеобразовательных учреждениях (без вечерних (сменных) общеобразовательных учреждений (на начало учебного года)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человек</a:t>
                      </a:r>
                    </a:p>
                  </a:txBody>
                  <a:tcPr marL="4781" marR="4781" marT="4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842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Times New Roman"/>
                        </a:rPr>
                        <a:t>772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Times New Roman"/>
                        </a:rPr>
                        <a:t>770</a:t>
                      </a:r>
                    </a:p>
                  </a:txBody>
                  <a:tcPr marL="4781" marR="4781" marT="4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57290" y="428604"/>
            <a:ext cx="7500990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Прогноз социально-экономического развития  Весьегонского муниципального округа Тверской области на 2024-2026 годов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0" y="326915"/>
            <a:ext cx="777600" cy="1019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06081" y="273629"/>
            <a:ext cx="7380000" cy="11449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253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ru-RU" sz="2500" b="1" dirty="0">
                <a:latin typeface="Times New Roman" pitchFamily="18" charset="0"/>
              </a:rPr>
              <a:t>Термины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87520" y="1860676"/>
            <a:ext cx="7902720" cy="2159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Доходы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Расходы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>
              <a:spcBef>
                <a:spcPts val="544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itchFamily="18" charset="0"/>
              </a:rPr>
              <a:t>Дефицит </a:t>
            </a:r>
            <a:r>
              <a:rPr lang="ru-RU" sz="1500" dirty="0" smtClean="0">
                <a:solidFill>
                  <a:srgbClr val="000000"/>
                </a:solidFill>
                <a:latin typeface="Times New Roman" pitchFamily="18" charset="0"/>
              </a:rPr>
              <a:t>бюджета -</a:t>
            </a:r>
            <a:endParaRPr lang="ru-RU" sz="15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1300" dirty="0">
                <a:solidFill>
                  <a:srgbClr val="000000"/>
                </a:solidFill>
                <a:latin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sz="13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350" y="214290"/>
            <a:ext cx="7283450" cy="1357322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Основные принципы и подходы к формированию бюджета Весьегонского муниципального округа на </a:t>
            </a:r>
            <a:r>
              <a:rPr lang="ru-RU" sz="2200" dirty="0" smtClean="0">
                <a:latin typeface="+mn-lt"/>
              </a:rPr>
              <a:t>2024 </a:t>
            </a:r>
            <a:r>
              <a:rPr lang="ru-RU" sz="2200" dirty="0" smtClean="0"/>
              <a:t>год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3929091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Сохранение трехлетнего бюджетного планирования </a:t>
            </a:r>
          </a:p>
          <a:p>
            <a:pPr eaLnBrk="1" hangingPunct="1"/>
            <a:r>
              <a:rPr lang="ru-RU" sz="2000" dirty="0" smtClean="0"/>
              <a:t>Сохранение социальной ориентации  бюджета Весьегонского муниципального округа Тверской области</a:t>
            </a:r>
          </a:p>
          <a:p>
            <a:pPr eaLnBrk="1" hangingPunct="1"/>
            <a:r>
              <a:rPr lang="ru-RU" sz="2000" dirty="0" smtClean="0"/>
              <a:t>Повышение прозрачности и открытости бюджетного процесса</a:t>
            </a:r>
          </a:p>
          <a:p>
            <a:pPr eaLnBrk="1" hangingPunct="1"/>
            <a:r>
              <a:rPr lang="ru-RU" sz="2000" dirty="0" smtClean="0"/>
              <a:t>Взвешенный подход к принятию новых расходных обязательств</a:t>
            </a:r>
          </a:p>
          <a:p>
            <a:pPr eaLnBrk="1" hangingPunct="1"/>
            <a:r>
              <a:rPr lang="ru-RU" sz="2000" dirty="0" smtClean="0"/>
              <a:t>Повышение эффективности бюджетных расходов</a:t>
            </a:r>
          </a:p>
          <a:p>
            <a:pPr eaLnBrk="1" hangingPunct="1"/>
            <a:r>
              <a:rPr lang="ru-RU" sz="2000" dirty="0" smtClean="0"/>
              <a:t>Реализация принципов результативного </a:t>
            </a:r>
            <a:r>
              <a:rPr lang="ru-RU" sz="2000" dirty="0" err="1" smtClean="0"/>
              <a:t>бюджетирования</a:t>
            </a:r>
            <a:r>
              <a:rPr lang="ru-RU" sz="2000" dirty="0" smtClean="0"/>
              <a:t> (БОР)</a:t>
            </a:r>
          </a:p>
          <a:p>
            <a:pPr eaLnBrk="1" hangingPunct="1"/>
            <a:r>
              <a:rPr lang="ru-RU" sz="2000" dirty="0" smtClean="0"/>
              <a:t>Формирование бюджета на основе муниципальных программ</a:t>
            </a:r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8572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114300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Новации формирования бюджета Весьегонского муниципального округа Тверской области на 2024 год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468313" y="1928801"/>
            <a:ext cx="8218487" cy="4197361"/>
          </a:xfrm>
        </p:spPr>
        <p:txBody>
          <a:bodyPr/>
          <a:lstStyle/>
          <a:p>
            <a:pPr marL="609600" indent="-609600" eaLnBrk="1" hangingPunct="1">
              <a:buFont typeface="Calibri" pitchFamily="34" charset="0"/>
              <a:buAutoNum type="arabicPeriod"/>
            </a:pPr>
            <a:endParaRPr lang="ru-RU" sz="2000" dirty="0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Увеличение минимального размера оплаты труда.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ru-RU" sz="2000" dirty="0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Изменение кодов доходов и расходов бюджетной классификации.</a:t>
            </a:r>
          </a:p>
          <a:p>
            <a:pPr marL="609600" indent="-609600" eaLnBrk="1" hangingPunct="1">
              <a:buFont typeface="Calibri" pitchFamily="34" charset="0"/>
              <a:buAutoNum type="arabicPeriod"/>
            </a:pPr>
            <a:endParaRPr lang="ru-RU" sz="2000" dirty="0" smtClean="0"/>
          </a:p>
          <a:p>
            <a:pPr marL="609600" indent="-609600" eaLnBrk="1" hangingPunct="1">
              <a:buFont typeface="Calibri" pitchFamily="34" charset="0"/>
              <a:buAutoNum type="arabicPeriod"/>
            </a:pPr>
            <a:r>
              <a:rPr lang="ru-RU" sz="2000" dirty="0" smtClean="0"/>
              <a:t>Изменение бюджетного законодательства</a:t>
            </a:r>
          </a:p>
        </p:txBody>
      </p:sp>
      <p:pic>
        <p:nvPicPr>
          <p:cNvPr id="4100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476375" y="142852"/>
            <a:ext cx="7210425" cy="1274786"/>
          </a:xfrm>
        </p:spPr>
        <p:txBody>
          <a:bodyPr/>
          <a:lstStyle/>
          <a:p>
            <a:pPr eaLnBrk="1" hangingPunct="1"/>
            <a:r>
              <a:rPr lang="ru-RU" sz="2200" dirty="0" smtClean="0"/>
              <a:t>Основные параметры бюджета Весьегонского муниципального округа</a:t>
            </a:r>
          </a:p>
        </p:txBody>
      </p:sp>
      <p:graphicFrame>
        <p:nvGraphicFramePr>
          <p:cNvPr id="5193" name="Group 73"/>
          <p:cNvGraphicFramePr>
            <a:graphicFrameLocks noGrp="1"/>
          </p:cNvGraphicFramePr>
          <p:nvPr>
            <p:ph idx="1"/>
          </p:nvPr>
        </p:nvGraphicFramePr>
        <p:xfrm>
          <a:off x="571473" y="1531600"/>
          <a:ext cx="8158161" cy="4937793"/>
        </p:xfrm>
        <a:graphic>
          <a:graphicData uri="http://schemas.openxmlformats.org/drawingml/2006/table">
            <a:tbl>
              <a:tblPr/>
              <a:tblGrid>
                <a:gridCol w="2450270"/>
                <a:gridCol w="991450"/>
                <a:gridCol w="1203904"/>
                <a:gridCol w="1416357"/>
                <a:gridCol w="1154873"/>
                <a:gridCol w="941307"/>
              </a:tblGrid>
              <a:tr h="1517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Показатель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2022 факт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Первоначально утвержденный план на 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Утвержденный план на 01.1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.2023 года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Ожидаемоеисполнение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 за 2023 год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cs typeface="Arial" charset="0"/>
                        </a:rPr>
                        <a:t>Основные прогнозные параметры на 2024 год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Доходы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380213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454867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475382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477922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435813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налоговые и неналоговые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144957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141195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141722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144495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150112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безвозмездные поступления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235256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313672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333660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333427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285701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80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дотации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57165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66694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66694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66694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87256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6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субвенции, субсидии, иные МБТ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178091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246977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266966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266733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198445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Расходы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393823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456867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499034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486595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437813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Дефицит (-),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Профицит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(+)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-13610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-2000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-23652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-8673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-2000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8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210425" cy="1274786"/>
          </a:xfrm>
        </p:spPr>
        <p:txBody>
          <a:bodyPr/>
          <a:lstStyle/>
          <a:p>
            <a:pPr eaLnBrk="1" hangingPunct="1">
              <a:defRPr/>
            </a:pPr>
            <a:r>
              <a:rPr lang="ru-RU" sz="2200" dirty="0" smtClean="0"/>
              <a:t>Динамика соотношения доходов и расходов бюджета Весьегонского муниципального округа </a:t>
            </a:r>
            <a:r>
              <a:rPr lang="ru-RU" sz="2200" dirty="0" smtClean="0">
                <a:latin typeface="+mn-lt"/>
              </a:rPr>
              <a:t>в 2022-2024г.г</a:t>
            </a:r>
            <a:r>
              <a:rPr lang="ru-RU" sz="2200" dirty="0" smtClean="0"/>
              <a:t>.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57158" y="1285861"/>
          <a:ext cx="8571654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8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60350"/>
            <a:ext cx="9366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1C39-B125-4F09-9144-4D00DA29F83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21570</TotalTime>
  <Words>5628</Words>
  <Application>Microsoft Office PowerPoint</Application>
  <PresentationFormat>Экран (4:3)</PresentationFormat>
  <Paragraphs>1493</Paragraphs>
  <Slides>47</Slides>
  <Notes>39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Бюджет  для граждан   на 2024 год</vt:lpstr>
      <vt:lpstr>Слайд 2</vt:lpstr>
      <vt:lpstr>Слайд 3</vt:lpstr>
      <vt:lpstr>Слайд 4</vt:lpstr>
      <vt:lpstr>Слайд 5</vt:lpstr>
      <vt:lpstr>Основные принципы и подходы к формированию бюджета Весьегонского муниципального округа на 2024 год</vt:lpstr>
      <vt:lpstr>Новации формирования бюджета Весьегонского муниципального округа Тверской области на 2024 год</vt:lpstr>
      <vt:lpstr>Основные параметры бюджета Весьегонского муниципального округа</vt:lpstr>
      <vt:lpstr>Динамика соотношения доходов и расходов бюджета Весьегонского муниципального округа в 2022-2024г.г. </vt:lpstr>
      <vt:lpstr>Динамика соотношения безвозмездных перечислений и налоговых и неналоговых доходов бюджета  Весьегонского муниципального округа в 2022-2024г.г. </vt:lpstr>
      <vt:lpstr>Динамика поступлений налоговых и неналоговых доходов в бюджет Весьегонского муниципального округа в 2022-2024гг.                    </vt:lpstr>
      <vt:lpstr>Структура налоговых и неналоговых доходов бюджета Весьегонского муниципального округа на 2024 год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Показатели сбалансированности  местного бюджета, тыс.руб.</vt:lpstr>
      <vt:lpstr>Слайд 43</vt:lpstr>
      <vt:lpstr>Слайд 44</vt:lpstr>
      <vt:lpstr>Слайд 45</vt:lpstr>
      <vt:lpstr>Слайд 46</vt:lpstr>
      <vt:lpstr>Слайд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Весьегонского района  на 2016 год</dc:title>
  <dc:creator>1</dc:creator>
  <cp:lastModifiedBy>Брагина</cp:lastModifiedBy>
  <cp:revision>861</cp:revision>
  <cp:lastPrinted>2015-11-16T13:47:12Z</cp:lastPrinted>
  <dcterms:created xsi:type="dcterms:W3CDTF">2015-11-13T11:03:26Z</dcterms:created>
  <dcterms:modified xsi:type="dcterms:W3CDTF">2024-06-17T07:34:22Z</dcterms:modified>
</cp:coreProperties>
</file>